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42" r:id="rId4"/>
    <p:sldMasterId id="2147484410" r:id="rId5"/>
    <p:sldMasterId id="2147484427" r:id="rId6"/>
    <p:sldMasterId id="2147484444" r:id="rId7"/>
    <p:sldMasterId id="2147484461" r:id="rId8"/>
    <p:sldMasterId id="2147484478" r:id="rId9"/>
    <p:sldMasterId id="2147484495" r:id="rId10"/>
    <p:sldMasterId id="2147484512" r:id="rId11"/>
  </p:sldMasterIdLst>
  <p:notesMasterIdLst>
    <p:notesMasterId r:id="rId26"/>
  </p:notesMasterIdLst>
  <p:handoutMasterIdLst>
    <p:handoutMasterId r:id="rId27"/>
  </p:handoutMasterIdLst>
  <p:sldIdLst>
    <p:sldId id="2076137710" r:id="rId12"/>
    <p:sldId id="303" r:id="rId13"/>
    <p:sldId id="2076137717" r:id="rId14"/>
    <p:sldId id="2076137735" r:id="rId15"/>
    <p:sldId id="294" r:id="rId16"/>
    <p:sldId id="2076137734" r:id="rId17"/>
    <p:sldId id="2076137736" r:id="rId18"/>
    <p:sldId id="962" r:id="rId19"/>
    <p:sldId id="262" r:id="rId20"/>
    <p:sldId id="964" r:id="rId21"/>
    <p:sldId id="965" r:id="rId22"/>
    <p:sldId id="966" r:id="rId23"/>
    <p:sldId id="2076137709" r:id="rId24"/>
    <p:sldId id="25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0"/>
    <a:srgbClr val="416BA9"/>
    <a:srgbClr val="4675B7"/>
    <a:srgbClr val="0066CC"/>
    <a:srgbClr val="CAEBF2"/>
    <a:srgbClr val="B2E2EC"/>
    <a:srgbClr val="0077BC"/>
    <a:srgbClr val="FBF2B4"/>
    <a:srgbClr val="3F5564"/>
    <a:srgbClr val="D538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BB75E0-0BB3-467F-9C2C-79C89329B593}" v="5" dt="2024-08-27T07:28:00.001"/>
    <p1510:client id="{806FF66F-D408-43E5-AD42-2A6EEE3421F0}" v="17" dt="2024-08-27T07:04:06.08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0" autoAdjust="0"/>
    <p:restoredTop sz="93655" autoAdjust="0"/>
  </p:normalViewPr>
  <p:slideViewPr>
    <p:cSldViewPr snapToGrid="0">
      <p:cViewPr varScale="1">
        <p:scale>
          <a:sx n="61" d="100"/>
          <a:sy n="61" d="100"/>
        </p:scale>
        <p:origin x="756" y="52"/>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2024-08-27</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2024-08-27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a:t>
            </a:fld>
            <a:endParaRPr lang="sv-SE"/>
          </a:p>
        </p:txBody>
      </p:sp>
    </p:spTree>
    <p:extLst>
      <p:ext uri="{BB962C8B-B14F-4D97-AF65-F5344CB8AC3E}">
        <p14:creationId xmlns:p14="http://schemas.microsoft.com/office/powerpoint/2010/main" val="3101715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Styrka: ”Jag har en stor förmåga i att se möjligheter till förbättringar… ”</a:t>
            </a:r>
          </a:p>
          <a:p>
            <a:r>
              <a:rPr lang="sv-SE" dirty="0"/>
              <a:t>Svaghet: ”Jag ser sällan möjligheter </a:t>
            </a:r>
            <a:r>
              <a:rPr lang="sv-SE"/>
              <a:t>till förbättringar….”</a:t>
            </a:r>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11</a:t>
            </a:fld>
            <a:endParaRPr lang="sv-SE"/>
          </a:p>
        </p:txBody>
      </p:sp>
    </p:spTree>
    <p:extLst>
      <p:ext uri="{BB962C8B-B14F-4D97-AF65-F5344CB8AC3E}">
        <p14:creationId xmlns:p14="http://schemas.microsoft.com/office/powerpoint/2010/main" val="4141494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Styrka: </a:t>
            </a:r>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12</a:t>
            </a:fld>
            <a:endParaRPr lang="sv-SE"/>
          </a:p>
        </p:txBody>
      </p:sp>
    </p:spTree>
    <p:extLst>
      <p:ext uri="{BB962C8B-B14F-4D97-AF65-F5344CB8AC3E}">
        <p14:creationId xmlns:p14="http://schemas.microsoft.com/office/powerpoint/2010/main" val="400357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13</a:t>
            </a:fld>
            <a:endParaRPr lang="sv-SE"/>
          </a:p>
        </p:txBody>
      </p:sp>
    </p:spTree>
    <p:extLst>
      <p:ext uri="{BB962C8B-B14F-4D97-AF65-F5344CB8AC3E}">
        <p14:creationId xmlns:p14="http://schemas.microsoft.com/office/powerpoint/2010/main" val="2597454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fld id="{FBBFA50B-E819-411C-B95B-B3FD3A3FC2B7}" type="datetime1">
              <a:rPr lang="sv-SE" smtClean="0"/>
              <a:t>2024-08-27</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14</a:t>
            </a:fld>
            <a:endParaRPr lang="sv-SE"/>
          </a:p>
        </p:txBody>
      </p:sp>
    </p:spTree>
    <p:extLst>
      <p:ext uri="{BB962C8B-B14F-4D97-AF65-F5344CB8AC3E}">
        <p14:creationId xmlns:p14="http://schemas.microsoft.com/office/powerpoint/2010/main" val="812735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2</a:t>
            </a:fld>
            <a:endParaRPr lang="sv-SE"/>
          </a:p>
        </p:txBody>
      </p:sp>
    </p:spTree>
    <p:extLst>
      <p:ext uri="{BB962C8B-B14F-4D97-AF65-F5344CB8AC3E}">
        <p14:creationId xmlns:p14="http://schemas.microsoft.com/office/powerpoint/2010/main" val="386014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Uppfylla kraven enligt lönekollektivavtalen. Det är viktigt att verksamhetsanpassa bedömningskriterier för att  det ska framgå tydligt för medarbetarna vilka resultat som ska uppnås och önskvärda beteenden.</a:t>
            </a:r>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3</a:t>
            </a:fld>
            <a:endParaRPr lang="sv-SE"/>
          </a:p>
        </p:txBody>
      </p:sp>
    </p:spTree>
    <p:extLst>
      <p:ext uri="{BB962C8B-B14F-4D97-AF65-F5344CB8AC3E}">
        <p14:creationId xmlns:p14="http://schemas.microsoft.com/office/powerpoint/2010/main" val="1101598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5</a:t>
            </a:fld>
            <a:endParaRPr lang="sv-SE"/>
          </a:p>
        </p:txBody>
      </p:sp>
    </p:spTree>
    <p:extLst>
      <p:ext uri="{BB962C8B-B14F-4D97-AF65-F5344CB8AC3E}">
        <p14:creationId xmlns:p14="http://schemas.microsoft.com/office/powerpoint/2010/main" val="2059883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6</a:t>
            </a:fld>
            <a:endParaRPr lang="sv-SE"/>
          </a:p>
        </p:txBody>
      </p:sp>
    </p:spTree>
    <p:extLst>
      <p:ext uri="{BB962C8B-B14F-4D97-AF65-F5344CB8AC3E}">
        <p14:creationId xmlns:p14="http://schemas.microsoft.com/office/powerpoint/2010/main" val="402236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7</a:t>
            </a:fld>
            <a:endParaRPr lang="sv-SE"/>
          </a:p>
        </p:txBody>
      </p:sp>
    </p:spTree>
    <p:extLst>
      <p:ext uri="{BB962C8B-B14F-4D97-AF65-F5344CB8AC3E}">
        <p14:creationId xmlns:p14="http://schemas.microsoft.com/office/powerpoint/2010/main" val="2527468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Utvecklingsområde: ”Jag har bristande kunskaper om ekonomi och revision…”</a:t>
            </a:r>
          </a:p>
          <a:p>
            <a:r>
              <a:rPr lang="sv-SE" dirty="0"/>
              <a:t>Styrka: ”Jag agerar utifrån en mycket god kunskap….”</a:t>
            </a:r>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8</a:t>
            </a:fld>
            <a:endParaRPr lang="sv-SE"/>
          </a:p>
        </p:txBody>
      </p:sp>
    </p:spTree>
    <p:extLst>
      <p:ext uri="{BB962C8B-B14F-4D97-AF65-F5344CB8AC3E}">
        <p14:creationId xmlns:p14="http://schemas.microsoft.com/office/powerpoint/2010/main" val="1715069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Förslag styrka: ”Jag har en styrka i att agera på ett lugnt och stabilt…”</a:t>
            </a:r>
          </a:p>
          <a:p>
            <a:r>
              <a:rPr lang="sv-SE" dirty="0"/>
              <a:t>Utvecklingsområde: ”Jag visar en osäkerhet i möten…”</a:t>
            </a:r>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9</a:t>
            </a:fld>
            <a:endParaRPr lang="sv-SE"/>
          </a:p>
        </p:txBody>
      </p:sp>
    </p:spTree>
    <p:extLst>
      <p:ext uri="{BB962C8B-B14F-4D97-AF65-F5344CB8AC3E}">
        <p14:creationId xmlns:p14="http://schemas.microsoft.com/office/powerpoint/2010/main" val="1610780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Exempel på en styrka: att vara mentor för andra eller att bli tillfrågad/påtänkt som mentor till nya chefer. ”Jag är mycket lyhörd osv…”</a:t>
            </a:r>
          </a:p>
          <a:p>
            <a:r>
              <a:rPr lang="sv-SE" dirty="0"/>
              <a:t>Bör utvecklas: ”Har vissa svårigheter i att lyssna och har ett ointresse för umgänge med andra….”</a:t>
            </a:r>
          </a:p>
        </p:txBody>
      </p:sp>
      <p:sp>
        <p:nvSpPr>
          <p:cNvPr id="4" name="Platshållare för datum 3"/>
          <p:cNvSpPr>
            <a:spLocks noGrp="1"/>
          </p:cNvSpPr>
          <p:nvPr>
            <p:ph type="dt" idx="1"/>
          </p:nvPr>
        </p:nvSpPr>
        <p:spPr/>
        <p:txBody>
          <a:bodyPr/>
          <a:lstStyle/>
          <a:p>
            <a:fld id="{F995FFDC-F934-4037-B505-500B08CD3B8C}" type="datetime1">
              <a:rPr lang="sv-SE" smtClean="0"/>
              <a:t>2024-08-27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10</a:t>
            </a:fld>
            <a:endParaRPr lang="sv-SE"/>
          </a:p>
        </p:txBody>
      </p:sp>
    </p:spTree>
    <p:extLst>
      <p:ext uri="{BB962C8B-B14F-4D97-AF65-F5344CB8AC3E}">
        <p14:creationId xmlns:p14="http://schemas.microsoft.com/office/powerpoint/2010/main" val="384420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81ADCA10-B0AD-4D27-A94A-34783BF31DB3}"/>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lumMod val="95000"/>
                    <a:lumOff val="5000"/>
                  </a:schemeClr>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lumMod val="95000"/>
                    <a:lumOff val="5000"/>
                  </a:schemeClr>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lumMod val="95000"/>
                    <a:lumOff val="5000"/>
                  </a:schemeClr>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lumMod val="95000"/>
                    <a:lumOff val="5000"/>
                  </a:schemeClr>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lumMod val="95000"/>
                    <a:lumOff val="5000"/>
                  </a:schemeClr>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lumMod val="95000"/>
                    <a:lumOff val="5000"/>
                  </a:schemeClr>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2C9C189C-4F50-4B1D-9EA5-30AB73E59C08}"/>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01D92FDB-2EC0-4D2B-9027-B2C6802AC70F}"/>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48B20EB8-4FF0-4D86-B782-FE843B459F2B}"/>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9E1B7B2-3451-4D29-B53E-14A2743034F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4F390AC-3BA8-4C70-9E3A-28CC7DA5174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dirty="0"/>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0.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F12E175E-A8C7-4C36-9B45-842316589461}"/>
              </a:ext>
            </a:extLst>
          </p:cNvPr>
          <p:cNvSpPr>
            <a:spLocks noGrp="1"/>
          </p:cNvSpPr>
          <p:nvPr>
            <p:ph type="ctrTitle"/>
          </p:nvPr>
        </p:nvSpPr>
        <p:spPr/>
        <p:txBody>
          <a:bodyPr/>
          <a:lstStyle/>
          <a:p>
            <a:r>
              <a:rPr lang="sv-SE" sz="3200" dirty="0"/>
              <a:t>Verksamhetsanpassade bedömningskriterier för enhetschef</a:t>
            </a:r>
            <a:endParaRPr lang="sv-SE" sz="3200" dirty="0">
              <a:solidFill>
                <a:srgbClr val="00B050"/>
              </a:solidFill>
            </a:endParaRPr>
          </a:p>
        </p:txBody>
      </p:sp>
      <p:sp>
        <p:nvSpPr>
          <p:cNvPr id="2" name="Platshållare för text 1">
            <a:extLst>
              <a:ext uri="{FF2B5EF4-FFF2-40B4-BE49-F238E27FC236}">
                <a16:creationId xmlns:a16="http://schemas.microsoft.com/office/drawing/2014/main" id="{41EE192E-6723-4017-8D1A-9C2B5DC93F4D}"/>
              </a:ext>
            </a:extLst>
          </p:cNvPr>
          <p:cNvSpPr>
            <a:spLocks noGrp="1"/>
          </p:cNvSpPr>
          <p:nvPr>
            <p:ph type="body" sz="quarter" idx="10"/>
          </p:nvPr>
        </p:nvSpPr>
        <p:spPr/>
        <p:txBody>
          <a:bodyPr vert="horz" lIns="0" tIns="0" rIns="0" bIns="0" rtlCol="0" anchor="t">
            <a:noAutofit/>
          </a:bodyPr>
          <a:lstStyle/>
          <a:p>
            <a:r>
              <a:rPr lang="sv-SE" dirty="0"/>
              <a:t>APT-material</a:t>
            </a:r>
          </a:p>
        </p:txBody>
      </p:sp>
      <p:sp>
        <p:nvSpPr>
          <p:cNvPr id="4" name="Platshållare för text 3">
            <a:extLst>
              <a:ext uri="{FF2B5EF4-FFF2-40B4-BE49-F238E27FC236}">
                <a16:creationId xmlns:a16="http://schemas.microsoft.com/office/drawing/2014/main" id="{DCBB470E-2F73-0693-EDDF-76D87062B1F8}"/>
              </a:ext>
            </a:extLst>
          </p:cNvPr>
          <p:cNvSpPr>
            <a:spLocks noGrp="1"/>
          </p:cNvSpPr>
          <p:nvPr>
            <p:ph type="body" sz="quarter" idx="11"/>
          </p:nvPr>
        </p:nvSpPr>
        <p:spPr/>
        <p:txBody>
          <a:bodyPr/>
          <a:lstStyle/>
          <a:p>
            <a:r>
              <a:rPr lang="sv-SE" dirty="0"/>
              <a:t>Avdelning hälso- och sjukvård</a:t>
            </a:r>
          </a:p>
        </p:txBody>
      </p:sp>
      <p:sp>
        <p:nvSpPr>
          <p:cNvPr id="3" name="textruta 2">
            <a:extLst>
              <a:ext uri="{FF2B5EF4-FFF2-40B4-BE49-F238E27FC236}">
                <a16:creationId xmlns:a16="http://schemas.microsoft.com/office/drawing/2014/main" id="{00DA96C6-9643-7762-CC06-8B5D798ECB66}"/>
              </a:ext>
            </a:extLst>
          </p:cNvPr>
          <p:cNvSpPr txBox="1"/>
          <p:nvPr/>
        </p:nvSpPr>
        <p:spPr>
          <a:xfrm>
            <a:off x="9846644" y="6044665"/>
            <a:ext cx="1809550" cy="276999"/>
          </a:xfrm>
          <a:prstGeom prst="rect">
            <a:avLst/>
          </a:prstGeom>
          <a:noFill/>
        </p:spPr>
        <p:txBody>
          <a:bodyPr wrap="square" rtlCol="0">
            <a:spAutoFit/>
          </a:bodyPr>
          <a:lstStyle/>
          <a:p>
            <a:r>
              <a:rPr lang="sv-SE" sz="1200" dirty="0">
                <a:solidFill>
                  <a:schemeClr val="bg1"/>
                </a:solidFill>
              </a:rPr>
              <a:t>Version 1 – Juni 2023</a:t>
            </a:r>
          </a:p>
        </p:txBody>
      </p:sp>
    </p:spTree>
    <p:extLst>
      <p:ext uri="{BB962C8B-B14F-4D97-AF65-F5344CB8AC3E}">
        <p14:creationId xmlns:p14="http://schemas.microsoft.com/office/powerpoint/2010/main" val="874318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6620B20F-0BDB-1125-32FC-CFB002B608A9}"/>
              </a:ext>
            </a:extLst>
          </p:cNvPr>
          <p:cNvSpPr>
            <a:spLocks noGrp="1"/>
          </p:cNvSpPr>
          <p:nvPr>
            <p:ph type="title"/>
          </p:nvPr>
        </p:nvSpPr>
        <p:spPr/>
        <p:txBody>
          <a:bodyPr/>
          <a:lstStyle/>
          <a:p>
            <a:r>
              <a:rPr lang="sv-SE" dirty="0"/>
              <a:t>Jag arbetar tillsammans med andra</a:t>
            </a:r>
          </a:p>
        </p:txBody>
      </p:sp>
      <p:sp>
        <p:nvSpPr>
          <p:cNvPr id="6" name="Platshållare för innehåll 5">
            <a:extLst>
              <a:ext uri="{FF2B5EF4-FFF2-40B4-BE49-F238E27FC236}">
                <a16:creationId xmlns:a16="http://schemas.microsoft.com/office/drawing/2014/main" id="{01C706B4-B741-70CF-4534-3E0C1AFD6173}"/>
              </a:ext>
            </a:extLst>
          </p:cNvPr>
          <p:cNvSpPr>
            <a:spLocks noGrp="1"/>
          </p:cNvSpPr>
          <p:nvPr>
            <p:ph idx="11"/>
          </p:nvPr>
        </p:nvSpPr>
        <p:spPr/>
        <p:txBody>
          <a:bodyPr/>
          <a:lstStyle/>
          <a:p>
            <a:pPr>
              <a:lnSpc>
                <a:spcPct val="115000"/>
              </a:lnSpc>
            </a:pPr>
            <a:r>
              <a:rPr lang="sv-SE" dirty="0">
                <a:solidFill>
                  <a:schemeClr val="tx1"/>
                </a:solidFill>
              </a:rPr>
              <a:t>Jag är lyhörd och smidig i umgänget med andra, visar respekt, hänsyn och omtanke. Jag söker aktivt efter andras synpunkter samt är mottaglig för dem.</a:t>
            </a:r>
          </a:p>
          <a:p>
            <a:pPr>
              <a:lnSpc>
                <a:spcPct val="115000"/>
              </a:lnSpc>
            </a:pPr>
            <a:r>
              <a:rPr lang="sv-SE" dirty="0">
                <a:solidFill>
                  <a:schemeClr val="tx1"/>
                </a:solidFill>
              </a:rPr>
              <a:t>Jag bidrar till en god arbetsmiljö och skapar en stark teamkänsla och som ger ett mervärde för verksamheten.</a:t>
            </a:r>
          </a:p>
          <a:p>
            <a:pPr>
              <a:lnSpc>
                <a:spcPct val="115000"/>
              </a:lnSpc>
              <a:spcAft>
                <a:spcPts val="800"/>
              </a:spcAft>
            </a:pPr>
            <a:r>
              <a:rPr lang="sv-SE" dirty="0">
                <a:solidFill>
                  <a:schemeClr val="tx1"/>
                </a:solidFill>
              </a:rPr>
              <a:t>Jag samverkar med andra verksamhetsområden/avdelningar/ förvaltningar/utförare och arenor utöver mitt eget. </a:t>
            </a:r>
          </a:p>
          <a:p>
            <a:pPr>
              <a:lnSpc>
                <a:spcPct val="115000"/>
              </a:lnSpc>
              <a:spcAft>
                <a:spcPts val="800"/>
              </a:spcAft>
            </a:pPr>
            <a:r>
              <a:rPr lang="sv-SE" dirty="0">
                <a:solidFill>
                  <a:schemeClr val="tx1"/>
                </a:solidFill>
              </a:rPr>
              <a:t>Jag är en god ledare som rådfrågas och handleder andra. Tar initiativ och stöttar andra till utveckling och resultat. </a:t>
            </a:r>
          </a:p>
          <a:p>
            <a:pPr marL="0" lvl="0" indent="0">
              <a:lnSpc>
                <a:spcPct val="115000"/>
              </a:lnSpc>
              <a:spcAft>
                <a:spcPts val="800"/>
              </a:spcAft>
              <a:buNone/>
            </a:pPr>
            <a:endParaRPr lang="sv-SE" sz="1600" dirty="0">
              <a:solidFill>
                <a:srgbClr val="FF0000"/>
              </a:solidFill>
            </a:endParaRPr>
          </a:p>
          <a:p>
            <a:endParaRPr lang="sv-SE" dirty="0"/>
          </a:p>
        </p:txBody>
      </p:sp>
      <p:pic>
        <p:nvPicPr>
          <p:cNvPr id="2" name="Bildobjekt 1">
            <a:extLst>
              <a:ext uri="{FF2B5EF4-FFF2-40B4-BE49-F238E27FC236}">
                <a16:creationId xmlns:a16="http://schemas.microsoft.com/office/drawing/2014/main" id="{13319DCB-C876-D067-8ADE-9E496929581A}"/>
              </a:ext>
            </a:extLst>
          </p:cNvPr>
          <p:cNvPicPr>
            <a:picLocks noChangeAspect="1"/>
          </p:cNvPicPr>
          <p:nvPr/>
        </p:nvPicPr>
        <p:blipFill>
          <a:blip r:embed="rId3"/>
          <a:stretch>
            <a:fillRect/>
          </a:stretch>
        </p:blipFill>
        <p:spPr>
          <a:xfrm>
            <a:off x="1825461" y="5053620"/>
            <a:ext cx="7915275" cy="523875"/>
          </a:xfrm>
          <a:prstGeom prst="rect">
            <a:avLst/>
          </a:prstGeom>
        </p:spPr>
      </p:pic>
      <p:sp>
        <p:nvSpPr>
          <p:cNvPr id="4" name="textruta 3">
            <a:extLst>
              <a:ext uri="{FF2B5EF4-FFF2-40B4-BE49-F238E27FC236}">
                <a16:creationId xmlns:a16="http://schemas.microsoft.com/office/drawing/2014/main" id="{E5B34859-0AE2-EF07-9D30-8CB0A1A98D9D}"/>
              </a:ext>
            </a:extLst>
          </p:cNvPr>
          <p:cNvSpPr txBox="1"/>
          <p:nvPr/>
        </p:nvSpPr>
        <p:spPr>
          <a:xfrm>
            <a:off x="5980386" y="5130891"/>
            <a:ext cx="504497" cy="369332"/>
          </a:xfrm>
          <a:prstGeom prst="rect">
            <a:avLst/>
          </a:prstGeom>
          <a:noFill/>
        </p:spPr>
        <p:txBody>
          <a:bodyPr wrap="square" rtlCol="0">
            <a:spAutoFit/>
          </a:bodyPr>
          <a:lstStyle/>
          <a:p>
            <a:r>
              <a:rPr lang="sv-SE" dirty="0"/>
              <a:t>X</a:t>
            </a:r>
          </a:p>
        </p:txBody>
      </p:sp>
      <p:sp>
        <p:nvSpPr>
          <p:cNvPr id="5" name="textruta 4">
            <a:extLst>
              <a:ext uri="{FF2B5EF4-FFF2-40B4-BE49-F238E27FC236}">
                <a16:creationId xmlns:a16="http://schemas.microsoft.com/office/drawing/2014/main" id="{A0B2AA64-E637-3E67-AE03-29FBBC8C5176}"/>
              </a:ext>
            </a:extLst>
          </p:cNvPr>
          <p:cNvSpPr txBox="1"/>
          <p:nvPr/>
        </p:nvSpPr>
        <p:spPr>
          <a:xfrm>
            <a:off x="5633544" y="5576189"/>
            <a:ext cx="1376856" cy="338554"/>
          </a:xfrm>
          <a:prstGeom prst="rect">
            <a:avLst/>
          </a:prstGeom>
          <a:noFill/>
        </p:spPr>
        <p:txBody>
          <a:bodyPr wrap="square" rtlCol="0">
            <a:spAutoFit/>
          </a:bodyPr>
          <a:lstStyle/>
          <a:p>
            <a:r>
              <a:rPr lang="sv-SE" sz="1600" dirty="0"/>
              <a:t>Kompetens</a:t>
            </a:r>
          </a:p>
        </p:txBody>
      </p:sp>
    </p:spTree>
    <p:extLst>
      <p:ext uri="{BB962C8B-B14F-4D97-AF65-F5344CB8AC3E}">
        <p14:creationId xmlns:p14="http://schemas.microsoft.com/office/powerpoint/2010/main" val="763626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CC8DB7C3-D8F1-6AC7-CC2D-EFDBD24A9B0B}"/>
              </a:ext>
            </a:extLst>
          </p:cNvPr>
          <p:cNvSpPr>
            <a:spLocks noGrp="1"/>
          </p:cNvSpPr>
          <p:nvPr>
            <p:ph type="title"/>
          </p:nvPr>
        </p:nvSpPr>
        <p:spPr/>
        <p:txBody>
          <a:bodyPr/>
          <a:lstStyle/>
          <a:p>
            <a:r>
              <a:rPr lang="sv-SE" dirty="0"/>
              <a:t>Jag tänker nytt</a:t>
            </a:r>
          </a:p>
        </p:txBody>
      </p:sp>
      <p:sp>
        <p:nvSpPr>
          <p:cNvPr id="6" name="Platshållare för innehåll 5">
            <a:extLst>
              <a:ext uri="{FF2B5EF4-FFF2-40B4-BE49-F238E27FC236}">
                <a16:creationId xmlns:a16="http://schemas.microsoft.com/office/drawing/2014/main" id="{ADFA21B2-DA92-5CF7-7821-3CED14E68FB7}"/>
              </a:ext>
            </a:extLst>
          </p:cNvPr>
          <p:cNvSpPr>
            <a:spLocks noGrp="1"/>
          </p:cNvSpPr>
          <p:nvPr>
            <p:ph idx="11"/>
          </p:nvPr>
        </p:nvSpPr>
        <p:spPr>
          <a:xfrm>
            <a:off x="1056000" y="1294715"/>
            <a:ext cx="10080000" cy="4618722"/>
          </a:xfrm>
        </p:spPr>
        <p:txBody>
          <a:bodyPr>
            <a:normAutofit/>
          </a:bodyPr>
          <a:lstStyle/>
          <a:p>
            <a:pPr lvl="0">
              <a:lnSpc>
                <a:spcPct val="115000"/>
              </a:lnSpc>
            </a:pPr>
            <a:r>
              <a:rPr lang="sv-SE" dirty="0">
                <a:solidFill>
                  <a:schemeClr val="tx1"/>
                </a:solidFill>
              </a:rPr>
              <a:t>Jag ser möjlighet till förbättringar och bidrar till att genomtänkta och genomförbara idéer och förslag som skapar mervärde till att verksamheten kan utvecklas. Jag motiverar och beskriver förändringar pedagogiskt samt bemöter kritik mot förändring på ett konstruktivt sätt. </a:t>
            </a:r>
          </a:p>
          <a:p>
            <a:pPr lvl="0">
              <a:lnSpc>
                <a:spcPct val="115000"/>
              </a:lnSpc>
            </a:pPr>
            <a:r>
              <a:rPr lang="sv-SE" dirty="0">
                <a:solidFill>
                  <a:schemeClr val="tx1"/>
                </a:solidFill>
              </a:rPr>
              <a:t>Jag tar hänsyn till olika informationskällor och perspektiv för att hålla mig uppdaterad med omvärlden, skapar och upprätthåller relevanta nätverk/samarbeten. </a:t>
            </a:r>
          </a:p>
          <a:p>
            <a:pPr>
              <a:lnSpc>
                <a:spcPct val="115000"/>
              </a:lnSpc>
            </a:pPr>
            <a:r>
              <a:rPr lang="sv-SE" dirty="0">
                <a:solidFill>
                  <a:schemeClr val="tx1"/>
                </a:solidFill>
              </a:rPr>
              <a:t>Jag identifierar och analyserar problem, tar fram det väsentliga och drar slutsatser, med utgångspunkt från tillgänglig information. </a:t>
            </a:r>
          </a:p>
          <a:p>
            <a:pPr marL="342900" lvl="0" indent="-342900">
              <a:lnSpc>
                <a:spcPct val="115000"/>
              </a:lnSpc>
              <a:buFont typeface="Times New Roman" panose="02020603050405020304" pitchFamily="18" charset="0"/>
              <a:buChar char="-"/>
            </a:pPr>
            <a:endParaRPr lang="sv-SE" sz="1900" i="1" dirty="0">
              <a:solidFill>
                <a:schemeClr val="tx1"/>
              </a:solidFill>
            </a:endParaRPr>
          </a:p>
          <a:p>
            <a:endParaRPr lang="sv-SE" dirty="0"/>
          </a:p>
        </p:txBody>
      </p:sp>
      <p:pic>
        <p:nvPicPr>
          <p:cNvPr id="2" name="Bildobjekt 1">
            <a:extLst>
              <a:ext uri="{FF2B5EF4-FFF2-40B4-BE49-F238E27FC236}">
                <a16:creationId xmlns:a16="http://schemas.microsoft.com/office/drawing/2014/main" id="{019F75BC-5E1F-1844-31AD-FE643C4B5652}"/>
              </a:ext>
            </a:extLst>
          </p:cNvPr>
          <p:cNvPicPr>
            <a:picLocks noChangeAspect="1"/>
          </p:cNvPicPr>
          <p:nvPr/>
        </p:nvPicPr>
        <p:blipFill>
          <a:blip r:embed="rId3"/>
          <a:stretch>
            <a:fillRect/>
          </a:stretch>
        </p:blipFill>
        <p:spPr>
          <a:xfrm>
            <a:off x="1825461" y="5116682"/>
            <a:ext cx="7915275" cy="523875"/>
          </a:xfrm>
          <a:prstGeom prst="rect">
            <a:avLst/>
          </a:prstGeom>
        </p:spPr>
      </p:pic>
      <p:sp>
        <p:nvSpPr>
          <p:cNvPr id="4" name="textruta 3">
            <a:extLst>
              <a:ext uri="{FF2B5EF4-FFF2-40B4-BE49-F238E27FC236}">
                <a16:creationId xmlns:a16="http://schemas.microsoft.com/office/drawing/2014/main" id="{819BCC75-04E1-5191-C88A-E2D4A6A083F1}"/>
              </a:ext>
            </a:extLst>
          </p:cNvPr>
          <p:cNvSpPr txBox="1"/>
          <p:nvPr/>
        </p:nvSpPr>
        <p:spPr>
          <a:xfrm>
            <a:off x="6096000" y="5193953"/>
            <a:ext cx="504497" cy="369332"/>
          </a:xfrm>
          <a:prstGeom prst="rect">
            <a:avLst/>
          </a:prstGeom>
          <a:noFill/>
        </p:spPr>
        <p:txBody>
          <a:bodyPr wrap="square" rtlCol="0">
            <a:spAutoFit/>
          </a:bodyPr>
          <a:lstStyle/>
          <a:p>
            <a:r>
              <a:rPr lang="sv-SE" dirty="0"/>
              <a:t>X</a:t>
            </a:r>
          </a:p>
        </p:txBody>
      </p:sp>
      <p:sp>
        <p:nvSpPr>
          <p:cNvPr id="5" name="textruta 4">
            <a:extLst>
              <a:ext uri="{FF2B5EF4-FFF2-40B4-BE49-F238E27FC236}">
                <a16:creationId xmlns:a16="http://schemas.microsoft.com/office/drawing/2014/main" id="{F84AFCA5-78C0-15C7-8FAB-0DBE527E00DA}"/>
              </a:ext>
            </a:extLst>
          </p:cNvPr>
          <p:cNvSpPr txBox="1"/>
          <p:nvPr/>
        </p:nvSpPr>
        <p:spPr>
          <a:xfrm>
            <a:off x="5659820" y="5696643"/>
            <a:ext cx="1376856" cy="338554"/>
          </a:xfrm>
          <a:prstGeom prst="rect">
            <a:avLst/>
          </a:prstGeom>
          <a:noFill/>
        </p:spPr>
        <p:txBody>
          <a:bodyPr wrap="square" rtlCol="0">
            <a:spAutoFit/>
          </a:bodyPr>
          <a:lstStyle/>
          <a:p>
            <a:r>
              <a:rPr lang="sv-SE" sz="1600" dirty="0"/>
              <a:t>Kompetens</a:t>
            </a:r>
          </a:p>
        </p:txBody>
      </p:sp>
    </p:spTree>
    <p:extLst>
      <p:ext uri="{BB962C8B-B14F-4D97-AF65-F5344CB8AC3E}">
        <p14:creationId xmlns:p14="http://schemas.microsoft.com/office/powerpoint/2010/main" val="197695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59E4D231-46D6-48E0-D541-DD71A7B24D77}"/>
              </a:ext>
            </a:extLst>
          </p:cNvPr>
          <p:cNvSpPr>
            <a:spLocks noGrp="1"/>
          </p:cNvSpPr>
          <p:nvPr>
            <p:ph type="title"/>
          </p:nvPr>
        </p:nvSpPr>
        <p:spPr/>
        <p:txBody>
          <a:bodyPr/>
          <a:lstStyle/>
          <a:p>
            <a:r>
              <a:rPr lang="sv-SE" dirty="0"/>
              <a:t>Jag arbetar strukturerat och effektivt</a:t>
            </a:r>
          </a:p>
        </p:txBody>
      </p:sp>
      <p:sp>
        <p:nvSpPr>
          <p:cNvPr id="6" name="Platshållare för innehåll 5">
            <a:extLst>
              <a:ext uri="{FF2B5EF4-FFF2-40B4-BE49-F238E27FC236}">
                <a16:creationId xmlns:a16="http://schemas.microsoft.com/office/drawing/2014/main" id="{6B70074E-0DAC-F85F-4878-F00DCA3B92E7}"/>
              </a:ext>
            </a:extLst>
          </p:cNvPr>
          <p:cNvSpPr>
            <a:spLocks noGrp="1"/>
          </p:cNvSpPr>
          <p:nvPr>
            <p:ph idx="11"/>
          </p:nvPr>
        </p:nvSpPr>
        <p:spPr>
          <a:xfrm>
            <a:off x="865500" y="1303283"/>
            <a:ext cx="10080000" cy="4429179"/>
          </a:xfrm>
        </p:spPr>
        <p:txBody>
          <a:bodyPr>
            <a:normAutofit/>
          </a:bodyPr>
          <a:lstStyle/>
          <a:p>
            <a:pPr lvl="0">
              <a:lnSpc>
                <a:spcPct val="115000"/>
              </a:lnSpc>
              <a:spcAft>
                <a:spcPts val="800"/>
              </a:spcAft>
              <a:tabLst>
                <a:tab pos="457200" algn="l"/>
              </a:tabLst>
            </a:pPr>
            <a:r>
              <a:rPr lang="sv-SE" dirty="0">
                <a:solidFill>
                  <a:schemeClr val="tx1"/>
                </a:solidFill>
                <a:cs typeface="Times New Roman" panose="02020603050405020304" pitchFamily="18" charset="0"/>
              </a:rPr>
              <a:t>Jag planerar och strukturerar mitt arbete genom t ex målformulering, prioritering, organisering och tidsplanering</a:t>
            </a:r>
          </a:p>
          <a:p>
            <a:pPr marL="226783" lvl="1" indent="0">
              <a:lnSpc>
                <a:spcPct val="115000"/>
              </a:lnSpc>
              <a:buNone/>
            </a:pPr>
            <a:r>
              <a:rPr lang="sv-SE" sz="1800" dirty="0">
                <a:solidFill>
                  <a:schemeClr val="tx1"/>
                </a:solidFill>
              </a:rPr>
              <a:t>- tar fram planer och mål, både på kort och lång sikt.</a:t>
            </a:r>
          </a:p>
          <a:p>
            <a:pPr marL="226783" lvl="1" indent="0">
              <a:lnSpc>
                <a:spcPct val="115000"/>
              </a:lnSpc>
              <a:buNone/>
            </a:pPr>
            <a:r>
              <a:rPr lang="sv-SE" sz="1800" dirty="0">
                <a:solidFill>
                  <a:schemeClr val="tx1"/>
                </a:solidFill>
              </a:rPr>
              <a:t>- prioriterar och anger vad verksamheten skall fokusera på för att uppnå de satta målen.</a:t>
            </a:r>
          </a:p>
          <a:p>
            <a:pPr marL="226783" lvl="1" indent="0">
              <a:lnSpc>
                <a:spcPct val="115000"/>
              </a:lnSpc>
              <a:spcAft>
                <a:spcPts val="800"/>
              </a:spcAft>
              <a:buNone/>
            </a:pPr>
            <a:r>
              <a:rPr lang="sv-SE" sz="1800" dirty="0">
                <a:solidFill>
                  <a:schemeClr val="tx1"/>
                </a:solidFill>
              </a:rPr>
              <a:t>- prognostiserar hur väl verksamheten klarar mål och resultat och rapporterar avvikelser.</a:t>
            </a:r>
          </a:p>
          <a:p>
            <a:pPr lvl="0">
              <a:lnSpc>
                <a:spcPct val="115000"/>
              </a:lnSpc>
              <a:spcAft>
                <a:spcPts val="800"/>
              </a:spcAft>
              <a:tabLst>
                <a:tab pos="457200" algn="l"/>
              </a:tabLst>
            </a:pPr>
            <a:r>
              <a:rPr lang="sv-SE" dirty="0">
                <a:solidFill>
                  <a:schemeClr val="tx1"/>
                </a:solidFill>
                <a:cs typeface="Times New Roman" panose="02020603050405020304" pitchFamily="18" charset="0"/>
              </a:rPr>
              <a:t>Jag utför mitt arbete på ett effektivt och ändamålsenligt sätt </a:t>
            </a:r>
          </a:p>
          <a:p>
            <a:pPr lvl="1">
              <a:lnSpc>
                <a:spcPct val="115000"/>
              </a:lnSpc>
              <a:spcAft>
                <a:spcPts val="800"/>
              </a:spcAft>
              <a:tabLst>
                <a:tab pos="457200" algn="l"/>
              </a:tabLst>
            </a:pPr>
            <a:r>
              <a:rPr lang="sv-SE" sz="1800" dirty="0">
                <a:solidFill>
                  <a:schemeClr val="tx1"/>
                </a:solidFill>
              </a:rPr>
              <a:t>Jag är tydlig i mina budskap och arbetar strukturerat och planerat med både intern och extern kommunikation, på ett sätt som stödjer de strategiska målen.</a:t>
            </a:r>
          </a:p>
          <a:p>
            <a:pPr lvl="0">
              <a:lnSpc>
                <a:spcPct val="115000"/>
              </a:lnSpc>
              <a:spcAft>
                <a:spcPts val="800"/>
              </a:spcAft>
              <a:tabLst>
                <a:tab pos="457200" algn="l"/>
              </a:tabLst>
            </a:pPr>
            <a:r>
              <a:rPr lang="sv-SE" dirty="0">
                <a:solidFill>
                  <a:schemeClr val="tx1"/>
                </a:solidFill>
                <a:cs typeface="Times New Roman" panose="02020603050405020304" pitchFamily="18" charset="0"/>
              </a:rPr>
              <a:t>Jag reflekterar över och analyserar arbetets resultat, lär av mina reflektioner samt utvecklar och förbättrar mitt arbetssätt.</a:t>
            </a:r>
          </a:p>
          <a:p>
            <a:pPr marL="226816" indent="0">
              <a:lnSpc>
                <a:spcPct val="115000"/>
              </a:lnSpc>
              <a:spcAft>
                <a:spcPts val="800"/>
              </a:spcAft>
              <a:buNone/>
            </a:pP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pic>
        <p:nvPicPr>
          <p:cNvPr id="2" name="Bildobjekt 1">
            <a:extLst>
              <a:ext uri="{FF2B5EF4-FFF2-40B4-BE49-F238E27FC236}">
                <a16:creationId xmlns:a16="http://schemas.microsoft.com/office/drawing/2014/main" id="{102498DE-A786-1EAB-58E6-3FE7CBF1372C}"/>
              </a:ext>
            </a:extLst>
          </p:cNvPr>
          <p:cNvPicPr>
            <a:picLocks noChangeAspect="1"/>
          </p:cNvPicPr>
          <p:nvPr/>
        </p:nvPicPr>
        <p:blipFill>
          <a:blip r:embed="rId3"/>
          <a:stretch>
            <a:fillRect/>
          </a:stretch>
        </p:blipFill>
        <p:spPr>
          <a:xfrm>
            <a:off x="1947862" y="5693825"/>
            <a:ext cx="7915275" cy="523875"/>
          </a:xfrm>
          <a:prstGeom prst="rect">
            <a:avLst/>
          </a:prstGeom>
        </p:spPr>
      </p:pic>
      <p:sp>
        <p:nvSpPr>
          <p:cNvPr id="4" name="textruta 3">
            <a:extLst>
              <a:ext uri="{FF2B5EF4-FFF2-40B4-BE49-F238E27FC236}">
                <a16:creationId xmlns:a16="http://schemas.microsoft.com/office/drawing/2014/main" id="{A6903BDE-0B09-6B99-0207-41BE65B3B6B2}"/>
              </a:ext>
            </a:extLst>
          </p:cNvPr>
          <p:cNvSpPr txBox="1"/>
          <p:nvPr/>
        </p:nvSpPr>
        <p:spPr>
          <a:xfrm>
            <a:off x="6096000" y="5771096"/>
            <a:ext cx="504497" cy="369332"/>
          </a:xfrm>
          <a:prstGeom prst="rect">
            <a:avLst/>
          </a:prstGeom>
          <a:noFill/>
        </p:spPr>
        <p:txBody>
          <a:bodyPr wrap="square" rtlCol="0">
            <a:spAutoFit/>
          </a:bodyPr>
          <a:lstStyle/>
          <a:p>
            <a:r>
              <a:rPr lang="sv-SE" dirty="0"/>
              <a:t>X</a:t>
            </a:r>
          </a:p>
        </p:txBody>
      </p:sp>
      <p:sp>
        <p:nvSpPr>
          <p:cNvPr id="5" name="textruta 4">
            <a:extLst>
              <a:ext uri="{FF2B5EF4-FFF2-40B4-BE49-F238E27FC236}">
                <a16:creationId xmlns:a16="http://schemas.microsoft.com/office/drawing/2014/main" id="{B3E6F7CE-D62E-419D-F9A3-F0ACE4D5CB99}"/>
              </a:ext>
            </a:extLst>
          </p:cNvPr>
          <p:cNvSpPr txBox="1"/>
          <p:nvPr/>
        </p:nvSpPr>
        <p:spPr>
          <a:xfrm>
            <a:off x="5659820" y="5994398"/>
            <a:ext cx="1376856" cy="338554"/>
          </a:xfrm>
          <a:prstGeom prst="rect">
            <a:avLst/>
          </a:prstGeom>
          <a:noFill/>
        </p:spPr>
        <p:txBody>
          <a:bodyPr wrap="square" rtlCol="0">
            <a:spAutoFit/>
          </a:bodyPr>
          <a:lstStyle/>
          <a:p>
            <a:r>
              <a:rPr lang="sv-SE" sz="1600" dirty="0"/>
              <a:t>Kompetens</a:t>
            </a:r>
          </a:p>
        </p:txBody>
      </p:sp>
    </p:spTree>
    <p:extLst>
      <p:ext uri="{BB962C8B-B14F-4D97-AF65-F5344CB8AC3E}">
        <p14:creationId xmlns:p14="http://schemas.microsoft.com/office/powerpoint/2010/main" val="3227248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D364AA-9FA5-14EC-1CE2-DB9E2FE84AEF}"/>
              </a:ext>
            </a:extLst>
          </p:cNvPr>
          <p:cNvSpPr>
            <a:spLocks noGrp="1"/>
          </p:cNvSpPr>
          <p:nvPr>
            <p:ph type="title"/>
          </p:nvPr>
        </p:nvSpPr>
        <p:spPr>
          <a:xfrm>
            <a:off x="407988" y="404813"/>
            <a:ext cx="10238991" cy="1140208"/>
          </a:xfrm>
        </p:spPr>
        <p:txBody>
          <a:bodyPr>
            <a:normAutofit/>
          </a:bodyPr>
          <a:lstStyle/>
          <a:p>
            <a:r>
              <a:rPr lang="sv-SE" dirty="0"/>
              <a:t>Hantering av dokumentet - bedömningskriterier </a:t>
            </a:r>
          </a:p>
        </p:txBody>
      </p:sp>
      <p:sp>
        <p:nvSpPr>
          <p:cNvPr id="3" name="Platshållare för innehåll 2">
            <a:extLst>
              <a:ext uri="{FF2B5EF4-FFF2-40B4-BE49-F238E27FC236}">
                <a16:creationId xmlns:a16="http://schemas.microsoft.com/office/drawing/2014/main" id="{09295B39-5E6F-1143-417D-85D3FD3AB0E4}"/>
              </a:ext>
            </a:extLst>
          </p:cNvPr>
          <p:cNvSpPr>
            <a:spLocks noGrp="1"/>
          </p:cNvSpPr>
          <p:nvPr>
            <p:ph idx="11"/>
          </p:nvPr>
        </p:nvSpPr>
        <p:spPr>
          <a:xfrm>
            <a:off x="1056000" y="1671145"/>
            <a:ext cx="10080000" cy="4242292"/>
          </a:xfrm>
        </p:spPr>
        <p:txBody>
          <a:bodyPr/>
          <a:lstStyle/>
          <a:p>
            <a:endParaRPr lang="sv-SE" dirty="0"/>
          </a:p>
          <a:p>
            <a:pPr marL="354013" indent="-354013">
              <a:buClr>
                <a:srgbClr val="458AB5"/>
              </a:buClr>
              <a:buFont typeface="Wingdings" panose="05000000000000000000" pitchFamily="2" charset="2"/>
              <a:buChar char="§"/>
            </a:pPr>
            <a:r>
              <a:rPr lang="sv-SE" sz="2400" dirty="0"/>
              <a:t>Bedömningssamtalet ska </a:t>
            </a:r>
            <a:r>
              <a:rPr lang="sv-SE" sz="2400" b="1" dirty="0"/>
              <a:t>dokumenteras</a:t>
            </a:r>
            <a:r>
              <a:rPr lang="sv-SE" sz="2400" dirty="0"/>
              <a:t> och </a:t>
            </a:r>
            <a:r>
              <a:rPr lang="sv-SE" sz="2400" b="1" dirty="0"/>
              <a:t>signeras</a:t>
            </a:r>
            <a:r>
              <a:rPr lang="sv-SE" sz="2400" dirty="0"/>
              <a:t>, chef och medarbetare tar var sitt exemplar</a:t>
            </a:r>
          </a:p>
          <a:p>
            <a:pPr marL="354013" indent="-354013">
              <a:buClr>
                <a:srgbClr val="458AB5"/>
              </a:buClr>
              <a:buFont typeface="Wingdings" panose="05000000000000000000" pitchFamily="2" charset="2"/>
              <a:buChar char="§"/>
            </a:pPr>
            <a:r>
              <a:rPr lang="sv-SE" sz="2400" dirty="0"/>
              <a:t>Tänk på att dokumentet är en </a:t>
            </a:r>
            <a:r>
              <a:rPr lang="sv-SE" sz="2400" b="1" dirty="0"/>
              <a:t>allmän handling</a:t>
            </a:r>
            <a:r>
              <a:rPr lang="sv-SE" sz="2400" dirty="0"/>
              <a:t> och kan begäras ut.</a:t>
            </a:r>
          </a:p>
          <a:p>
            <a:pPr marL="354013" indent="-354013">
              <a:buClr>
                <a:srgbClr val="458AB5"/>
              </a:buClr>
              <a:buFont typeface="Wingdings" panose="05000000000000000000" pitchFamily="2" charset="2"/>
              <a:buChar char="§"/>
            </a:pPr>
            <a:r>
              <a:rPr lang="sv-SE" sz="2400" dirty="0"/>
              <a:t>Spara förslagsvis bedömningskriterierna i en mapp i (I:)-katalogen.</a:t>
            </a:r>
          </a:p>
          <a:p>
            <a:pPr marL="354013" indent="-354013">
              <a:spcBef>
                <a:spcPts val="0"/>
              </a:spcBef>
              <a:spcAft>
                <a:spcPts val="0"/>
              </a:spcAft>
              <a:buClr>
                <a:srgbClr val="458AB5"/>
              </a:buClr>
              <a:buFont typeface="Wingdings" panose="05000000000000000000" pitchFamily="2" charset="2"/>
              <a:buChar char="§"/>
            </a:pPr>
            <a:r>
              <a:rPr lang="sv-SE" sz="2400" dirty="0"/>
              <a:t>Vid </a:t>
            </a:r>
            <a:r>
              <a:rPr lang="sv-SE" sz="2400" b="1" dirty="0"/>
              <a:t>chefsbyte</a:t>
            </a:r>
            <a:r>
              <a:rPr lang="sv-SE" sz="2400" dirty="0"/>
              <a:t> följs </a:t>
            </a:r>
            <a:r>
              <a:rPr lang="sv-SE" sz="2400" b="1" dirty="0"/>
              <a:t>rutinen</a:t>
            </a:r>
            <a:r>
              <a:rPr lang="sv-SE" sz="2400" dirty="0"/>
              <a:t> som har tagits fram, </a:t>
            </a:r>
          </a:p>
          <a:p>
            <a:pPr marL="355600" indent="0">
              <a:spcBef>
                <a:spcPts val="0"/>
              </a:spcBef>
              <a:spcAft>
                <a:spcPts val="0"/>
              </a:spcAft>
              <a:buClr>
                <a:srgbClr val="458AB5"/>
              </a:buClr>
              <a:buNone/>
            </a:pPr>
            <a:r>
              <a:rPr lang="sv-SE" sz="2400" dirty="0"/>
              <a:t>ansvaret ligger på överordnad chef.</a:t>
            </a:r>
          </a:p>
        </p:txBody>
      </p:sp>
      <p:pic>
        <p:nvPicPr>
          <p:cNvPr id="4" name="Bild 3" descr="Checklista kontur">
            <a:extLst>
              <a:ext uri="{FF2B5EF4-FFF2-40B4-BE49-F238E27FC236}">
                <a16:creationId xmlns:a16="http://schemas.microsoft.com/office/drawing/2014/main" id="{87BCC716-D5CC-72C5-7A99-1EFA74A6AE7C}"/>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65837">
            <a:off x="8851495" y="4151552"/>
            <a:ext cx="2614581" cy="2614581"/>
          </a:xfrm>
          <a:prstGeom prst="rect">
            <a:avLst/>
          </a:prstGeom>
        </p:spPr>
      </p:pic>
    </p:spTree>
    <p:extLst>
      <p:ext uri="{BB962C8B-B14F-4D97-AF65-F5344CB8AC3E}">
        <p14:creationId xmlns:p14="http://schemas.microsoft.com/office/powerpoint/2010/main" val="2019419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692624-664C-4238-88D3-7D9571597E48}"/>
              </a:ext>
            </a:extLst>
          </p:cNvPr>
          <p:cNvSpPr>
            <a:spLocks noGrp="1"/>
          </p:cNvSpPr>
          <p:nvPr>
            <p:ph type="title"/>
          </p:nvPr>
        </p:nvSpPr>
        <p:spPr>
          <a:xfrm>
            <a:off x="1420650" y="2399545"/>
            <a:ext cx="9966036" cy="309600"/>
          </a:xfrm>
        </p:spPr>
        <p:txBody>
          <a:bodyPr>
            <a:normAutofit fontScale="90000"/>
          </a:bodyPr>
          <a:lstStyle/>
          <a:p>
            <a:r>
              <a:rPr lang="sv-SE" dirty="0"/>
              <a:t>Erika Olsson</a:t>
            </a:r>
          </a:p>
        </p:txBody>
      </p:sp>
      <p:sp>
        <p:nvSpPr>
          <p:cNvPr id="6" name="Platshållare för text 5">
            <a:extLst>
              <a:ext uri="{FF2B5EF4-FFF2-40B4-BE49-F238E27FC236}">
                <a16:creationId xmlns:a16="http://schemas.microsoft.com/office/drawing/2014/main" id="{465F819C-DD6A-56CB-1745-7277E0F24BC5}"/>
              </a:ext>
            </a:extLst>
          </p:cNvPr>
          <p:cNvSpPr>
            <a:spLocks noGrp="1"/>
          </p:cNvSpPr>
          <p:nvPr>
            <p:ph type="body" sz="quarter" idx="11"/>
          </p:nvPr>
        </p:nvSpPr>
        <p:spPr/>
        <p:txBody>
          <a:bodyPr/>
          <a:lstStyle/>
          <a:p>
            <a:r>
              <a:rPr lang="sv-SE" dirty="0"/>
              <a:t>Staben Hälso- och sjukvård</a:t>
            </a:r>
          </a:p>
          <a:p>
            <a:r>
              <a:rPr lang="sv-SE" dirty="0"/>
              <a:t>Äldre samt vård- och omsorgsförvaltningen, Göteborgs Stad</a:t>
            </a:r>
          </a:p>
        </p:txBody>
      </p:sp>
    </p:spTree>
    <p:extLst>
      <p:ext uri="{BB962C8B-B14F-4D97-AF65-F5344CB8AC3E}">
        <p14:creationId xmlns:p14="http://schemas.microsoft.com/office/powerpoint/2010/main" val="244156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8FB0EC-AC59-0B1E-3607-FD8C133DC075}"/>
              </a:ext>
            </a:extLst>
          </p:cNvPr>
          <p:cNvSpPr>
            <a:spLocks noGrp="1"/>
          </p:cNvSpPr>
          <p:nvPr>
            <p:ph type="title"/>
          </p:nvPr>
        </p:nvSpPr>
        <p:spPr/>
        <p:txBody>
          <a:bodyPr/>
          <a:lstStyle/>
          <a:p>
            <a:r>
              <a:rPr lang="sv-SE" dirty="0"/>
              <a:t>Introduktion till bildspelet</a:t>
            </a:r>
          </a:p>
        </p:txBody>
      </p:sp>
      <p:sp>
        <p:nvSpPr>
          <p:cNvPr id="3" name="Platshållare för innehåll 2">
            <a:extLst>
              <a:ext uri="{FF2B5EF4-FFF2-40B4-BE49-F238E27FC236}">
                <a16:creationId xmlns:a16="http://schemas.microsoft.com/office/drawing/2014/main" id="{18412911-6C03-CBB4-BB6D-FD1B300B3C5F}"/>
              </a:ext>
            </a:extLst>
          </p:cNvPr>
          <p:cNvSpPr>
            <a:spLocks noGrp="1"/>
          </p:cNvSpPr>
          <p:nvPr>
            <p:ph idx="11"/>
          </p:nvPr>
        </p:nvSpPr>
        <p:spPr>
          <a:xfrm>
            <a:off x="1056000" y="1258784"/>
            <a:ext cx="10080000" cy="5308271"/>
          </a:xfrm>
        </p:spPr>
        <p:txBody>
          <a:bodyPr>
            <a:normAutofit/>
          </a:bodyPr>
          <a:lstStyle/>
          <a:p>
            <a:pPr marL="635000" indent="-457200">
              <a:buClr>
                <a:schemeClr val="accent3"/>
              </a:buClr>
              <a:buFont typeface="Wingdings" panose="05000000000000000000" pitchFamily="2" charset="2"/>
              <a:buChar char="§"/>
            </a:pPr>
            <a:endParaRPr lang="sv-SE" sz="2600" dirty="0"/>
          </a:p>
          <a:p>
            <a:pPr marL="635000" indent="-457200">
              <a:buClr>
                <a:schemeClr val="accent3"/>
              </a:buClr>
              <a:buFont typeface="Wingdings" panose="05000000000000000000" pitchFamily="2" charset="2"/>
              <a:buChar char="§"/>
            </a:pPr>
            <a:r>
              <a:rPr lang="sv-SE" sz="2400" dirty="0"/>
              <a:t>Denna presentation är tänkt att användas på APT för att gå igenom bedömningskriterierna tillsammans med medarbetarna.</a:t>
            </a:r>
          </a:p>
          <a:p>
            <a:pPr marL="635000" indent="-457200">
              <a:buClr>
                <a:schemeClr val="accent3"/>
              </a:buClr>
              <a:buFont typeface="Wingdings" panose="05000000000000000000" pitchFamily="2" charset="2"/>
              <a:buChar char="§"/>
            </a:pPr>
            <a:r>
              <a:rPr lang="sv-SE" sz="2400" dirty="0"/>
              <a:t>Bedömningskriterierna ska presenteras varje år på ett APT. Att beskriva bedömningskriterier och vad de betyder skapar samsyn mellan chefer och medarbetare.</a:t>
            </a:r>
          </a:p>
          <a:p>
            <a:pPr marL="635000" indent="-457200">
              <a:buClr>
                <a:schemeClr val="accent3"/>
              </a:buClr>
              <a:buFont typeface="Wingdings" panose="05000000000000000000" pitchFamily="2" charset="2"/>
              <a:buChar char="§"/>
            </a:pPr>
            <a:r>
              <a:rPr lang="sv-SE" sz="2400" dirty="0"/>
              <a:t>Bedömningskriterierna kommer att publiceras under styrande dokument för att vara tillgängliga för samtliga medarbetare.</a:t>
            </a:r>
          </a:p>
          <a:p>
            <a:pPr marL="635000" indent="-457200">
              <a:buClr>
                <a:schemeClr val="accent3"/>
              </a:buClr>
              <a:buFont typeface="Wingdings" panose="05000000000000000000" pitchFamily="2" charset="2"/>
              <a:buChar char="§"/>
            </a:pPr>
            <a:endParaRPr lang="sv-SE" sz="2600" dirty="0"/>
          </a:p>
        </p:txBody>
      </p:sp>
    </p:spTree>
    <p:extLst>
      <p:ext uri="{BB962C8B-B14F-4D97-AF65-F5344CB8AC3E}">
        <p14:creationId xmlns:p14="http://schemas.microsoft.com/office/powerpoint/2010/main" val="259903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EB5F8A-CBAD-4686-97DB-ACE2230244DC}"/>
              </a:ext>
            </a:extLst>
          </p:cNvPr>
          <p:cNvSpPr>
            <a:spLocks noGrp="1"/>
          </p:cNvSpPr>
          <p:nvPr>
            <p:ph type="title"/>
          </p:nvPr>
        </p:nvSpPr>
        <p:spPr/>
        <p:txBody>
          <a:bodyPr/>
          <a:lstStyle/>
          <a:p>
            <a:r>
              <a:rPr lang="sv-SE" dirty="0"/>
              <a:t>Varför använder vi bedömningskriterier?</a:t>
            </a:r>
          </a:p>
        </p:txBody>
      </p:sp>
      <p:sp>
        <p:nvSpPr>
          <p:cNvPr id="3" name="Platshållare för innehåll 2">
            <a:extLst>
              <a:ext uri="{FF2B5EF4-FFF2-40B4-BE49-F238E27FC236}">
                <a16:creationId xmlns:a16="http://schemas.microsoft.com/office/drawing/2014/main" id="{819FDD99-F750-4F0E-A8E7-957DEA531E67}"/>
              </a:ext>
            </a:extLst>
          </p:cNvPr>
          <p:cNvSpPr>
            <a:spLocks noGrp="1"/>
          </p:cNvSpPr>
          <p:nvPr>
            <p:ph idx="11"/>
          </p:nvPr>
        </p:nvSpPr>
        <p:spPr/>
        <p:txBody>
          <a:bodyPr vert="horz" lIns="0" tIns="0" rIns="0" bIns="0" rtlCol="0" anchor="t">
            <a:noAutofit/>
          </a:bodyPr>
          <a:lstStyle/>
          <a:p>
            <a:pPr marL="355600" indent="-355600">
              <a:buClr>
                <a:schemeClr val="accent3"/>
              </a:buClr>
              <a:buFont typeface="Wingdings" panose="05000000000000000000" pitchFamily="2" charset="2"/>
              <a:buChar char="§"/>
            </a:pPr>
            <a:r>
              <a:rPr lang="sv-SE" sz="2400" b="0" i="0" dirty="0">
                <a:solidFill>
                  <a:srgbClr val="333333"/>
                </a:solidFill>
                <a:effectLst/>
              </a:rPr>
              <a:t>Ett viktigt verktyg i lönebildningen är förvaltningens </a:t>
            </a:r>
            <a:r>
              <a:rPr lang="sv-SE" sz="2400" dirty="0">
                <a:solidFill>
                  <a:srgbClr val="333333"/>
                </a:solidFill>
              </a:rPr>
              <a:t>bedömningskriterier</a:t>
            </a:r>
            <a:r>
              <a:rPr lang="sv-SE" sz="2400" b="0" i="0" dirty="0">
                <a:solidFill>
                  <a:srgbClr val="333333"/>
                </a:solidFill>
                <a:effectLst/>
              </a:rPr>
              <a:t>, det vill säga </a:t>
            </a:r>
            <a:r>
              <a:rPr lang="sv-SE" sz="2400" b="1" i="0" dirty="0">
                <a:solidFill>
                  <a:srgbClr val="333333"/>
                </a:solidFill>
                <a:effectLst/>
              </a:rPr>
              <a:t>på vilka grunder lönen sätts</a:t>
            </a:r>
            <a:r>
              <a:rPr lang="sv-SE" sz="2400" b="0" i="0" dirty="0">
                <a:solidFill>
                  <a:srgbClr val="333333"/>
                </a:solidFill>
                <a:effectLst/>
              </a:rPr>
              <a:t>.</a:t>
            </a:r>
            <a:r>
              <a:rPr lang="sv-SE" sz="2400" dirty="0">
                <a:solidFill>
                  <a:srgbClr val="333333"/>
                </a:solidFill>
              </a:rPr>
              <a:t> </a:t>
            </a:r>
            <a:endParaRPr lang="en-US" sz="2400" dirty="0"/>
          </a:p>
          <a:p>
            <a:pPr marL="355600" indent="-355600">
              <a:buClr>
                <a:schemeClr val="accent3"/>
              </a:buClr>
              <a:buFont typeface="Wingdings" panose="05000000000000000000" pitchFamily="2" charset="2"/>
              <a:buChar char="§"/>
            </a:pPr>
            <a:r>
              <a:rPr lang="sv-SE" sz="2400" b="0" i="0" dirty="0">
                <a:solidFill>
                  <a:srgbClr val="333333"/>
                </a:solidFill>
                <a:effectLst/>
              </a:rPr>
              <a:t>De är en förutsättning för individuell, differentierad och saklig lönesättning. </a:t>
            </a:r>
            <a:r>
              <a:rPr lang="sv-SE" sz="2400" dirty="0">
                <a:solidFill>
                  <a:srgbClr val="333333"/>
                </a:solidFill>
              </a:rPr>
              <a:t> </a:t>
            </a:r>
            <a:endParaRPr lang="sv-SE" sz="2400" b="0" i="0" dirty="0">
              <a:solidFill>
                <a:srgbClr val="333333"/>
              </a:solidFill>
              <a:effectLst/>
              <a:cs typeface="Arial"/>
            </a:endParaRPr>
          </a:p>
          <a:p>
            <a:pPr marL="355600" indent="-355600">
              <a:buClr>
                <a:schemeClr val="accent3"/>
              </a:buClr>
              <a:buFont typeface="Wingdings" panose="05000000000000000000" pitchFamily="2" charset="2"/>
              <a:buChar char="§"/>
            </a:pPr>
            <a:r>
              <a:rPr lang="sv-SE" sz="2400" dirty="0">
                <a:solidFill>
                  <a:srgbClr val="333333"/>
                </a:solidFill>
              </a:rPr>
              <a:t>Bedömningskriterierna </a:t>
            </a:r>
            <a:r>
              <a:rPr lang="sv-SE" sz="2400" b="0" i="0" dirty="0">
                <a:solidFill>
                  <a:srgbClr val="333333"/>
                </a:solidFill>
                <a:effectLst/>
              </a:rPr>
              <a:t>ska vara tydliga och konkreta, så att resultat och prestationer kan kopplas till verksamhetens mål.</a:t>
            </a:r>
            <a:r>
              <a:rPr lang="sv-SE" sz="2400" dirty="0">
                <a:solidFill>
                  <a:srgbClr val="333333"/>
                </a:solidFill>
              </a:rPr>
              <a:t> </a:t>
            </a:r>
            <a:endParaRPr lang="sv-SE" sz="2400" b="0" i="0" dirty="0">
              <a:solidFill>
                <a:srgbClr val="333333"/>
              </a:solidFill>
              <a:effectLst/>
              <a:cs typeface="Arial"/>
            </a:endParaRPr>
          </a:p>
          <a:p>
            <a:pPr marL="355600" indent="-355600">
              <a:buClr>
                <a:schemeClr val="accent3"/>
              </a:buClr>
              <a:buFont typeface="Wingdings" panose="05000000000000000000" pitchFamily="2" charset="2"/>
              <a:buChar char="§"/>
            </a:pPr>
            <a:r>
              <a:rPr lang="sv-SE" sz="2400" b="0" i="0" dirty="0">
                <a:solidFill>
                  <a:srgbClr val="333333"/>
                </a:solidFill>
                <a:effectLst/>
              </a:rPr>
              <a:t>Samma kriterium kan till exempel ha olika tyngd eller innebörd inom olika delar i verksamheten eller för olika grupper av befattningar hos samma arbetsgivare.</a:t>
            </a:r>
            <a:r>
              <a:rPr lang="sv-SE" sz="2400" dirty="0">
                <a:solidFill>
                  <a:srgbClr val="333333"/>
                </a:solidFill>
              </a:rPr>
              <a:t> </a:t>
            </a:r>
            <a:endParaRPr lang="sv-SE" sz="2400" b="0" i="0" dirty="0">
              <a:solidFill>
                <a:srgbClr val="333333"/>
              </a:solidFill>
              <a:effectLst/>
              <a:cs typeface="Arial"/>
            </a:endParaRPr>
          </a:p>
        </p:txBody>
      </p:sp>
      <p:pic>
        <p:nvPicPr>
          <p:cNvPr id="5" name="Bild 4" descr="Pusselbitar kontur">
            <a:extLst>
              <a:ext uri="{FF2B5EF4-FFF2-40B4-BE49-F238E27FC236}">
                <a16:creationId xmlns:a16="http://schemas.microsoft.com/office/drawing/2014/main" id="{CE23067E-7FBA-0D92-A2C5-F2D83E29C0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4642" y="4566274"/>
            <a:ext cx="2062716" cy="2062716"/>
          </a:xfrm>
          <a:prstGeom prst="rect">
            <a:avLst/>
          </a:prstGeom>
        </p:spPr>
      </p:pic>
    </p:spTree>
    <p:extLst>
      <p:ext uri="{BB962C8B-B14F-4D97-AF65-F5344CB8AC3E}">
        <p14:creationId xmlns:p14="http://schemas.microsoft.com/office/powerpoint/2010/main" val="3615612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B68375-C8CC-1E00-8B1A-86DB02F39647}"/>
              </a:ext>
            </a:extLst>
          </p:cNvPr>
          <p:cNvSpPr>
            <a:spLocks noGrp="1"/>
          </p:cNvSpPr>
          <p:nvPr>
            <p:ph type="title"/>
          </p:nvPr>
        </p:nvSpPr>
        <p:spPr/>
        <p:txBody>
          <a:bodyPr/>
          <a:lstStyle/>
          <a:p>
            <a:r>
              <a:rPr lang="sv-SE" dirty="0"/>
              <a:t>Varför nya bedömningskriterier?</a:t>
            </a:r>
          </a:p>
        </p:txBody>
      </p:sp>
      <p:sp>
        <p:nvSpPr>
          <p:cNvPr id="3" name="Platshållare för innehåll 2">
            <a:extLst>
              <a:ext uri="{FF2B5EF4-FFF2-40B4-BE49-F238E27FC236}">
                <a16:creationId xmlns:a16="http://schemas.microsoft.com/office/drawing/2014/main" id="{90BE24FA-BC2D-D29B-C4E2-E5A6B0AADB1A}"/>
              </a:ext>
            </a:extLst>
          </p:cNvPr>
          <p:cNvSpPr>
            <a:spLocks noGrp="1"/>
          </p:cNvSpPr>
          <p:nvPr>
            <p:ph idx="11"/>
          </p:nvPr>
        </p:nvSpPr>
        <p:spPr/>
        <p:txBody>
          <a:bodyPr>
            <a:normAutofit/>
          </a:bodyPr>
          <a:lstStyle/>
          <a:p>
            <a:pPr>
              <a:buClr>
                <a:schemeClr val="accent3"/>
              </a:buClr>
              <a:buFont typeface="Wingdings" panose="05000000000000000000" pitchFamily="2" charset="2"/>
              <a:buChar char="§"/>
            </a:pPr>
            <a:r>
              <a:rPr lang="sv-SE" sz="2400" dirty="0"/>
              <a:t>Vår förvaltning behöver säkerställa att bedömningskriterierna går i linje med Göteborgs stads bedömningskriterier. Kriterierna utgår från stadens </a:t>
            </a:r>
            <a:r>
              <a:rPr lang="sv-SE" sz="2400" dirty="0">
                <a:solidFill>
                  <a:schemeClr val="tx1"/>
                </a:solidFill>
              </a:rPr>
              <a:t>fyra förhållningsätt </a:t>
            </a:r>
            <a:r>
              <a:rPr lang="sv-SE" sz="2400" dirty="0"/>
              <a:t>samt ytterligare ett bedömningskriterium, ”Jag arbetar strukturerat och effektivt”.</a:t>
            </a:r>
          </a:p>
          <a:p>
            <a:pPr>
              <a:buClr>
                <a:schemeClr val="accent3"/>
              </a:buClr>
              <a:buFont typeface="Wingdings" panose="05000000000000000000" pitchFamily="2" charset="2"/>
              <a:buChar char="§"/>
            </a:pPr>
            <a:r>
              <a:rPr lang="sv-SE" sz="2400" dirty="0"/>
              <a:t>En arbetsgrupp bestående utav enhetschefer och fackliga företrädare har tillsammans verksamhetsanpassat bedömningskriterierna utifrån yrkesrollen enhetschef. </a:t>
            </a:r>
          </a:p>
        </p:txBody>
      </p:sp>
    </p:spTree>
    <p:extLst>
      <p:ext uri="{BB962C8B-B14F-4D97-AF65-F5344CB8AC3E}">
        <p14:creationId xmlns:p14="http://schemas.microsoft.com/office/powerpoint/2010/main" val="27101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55FC0E-33A6-4578-AB80-5CCED03CE63B}"/>
              </a:ext>
            </a:extLst>
          </p:cNvPr>
          <p:cNvSpPr>
            <a:spLocks noGrp="1"/>
          </p:cNvSpPr>
          <p:nvPr>
            <p:ph type="title"/>
          </p:nvPr>
        </p:nvSpPr>
        <p:spPr/>
        <p:txBody>
          <a:bodyPr/>
          <a:lstStyle/>
          <a:p>
            <a:r>
              <a:rPr lang="sv-SE" dirty="0"/>
              <a:t>Hur sker bedömning?</a:t>
            </a:r>
          </a:p>
        </p:txBody>
      </p:sp>
      <p:sp>
        <p:nvSpPr>
          <p:cNvPr id="3" name="Platshållare för innehåll 2">
            <a:extLst>
              <a:ext uri="{FF2B5EF4-FFF2-40B4-BE49-F238E27FC236}">
                <a16:creationId xmlns:a16="http://schemas.microsoft.com/office/drawing/2014/main" id="{FF3999B4-3850-43B0-AB8C-12231ACC07BD}"/>
              </a:ext>
            </a:extLst>
          </p:cNvPr>
          <p:cNvSpPr>
            <a:spLocks noGrp="1"/>
          </p:cNvSpPr>
          <p:nvPr>
            <p:ph idx="11"/>
          </p:nvPr>
        </p:nvSpPr>
        <p:spPr>
          <a:xfrm>
            <a:off x="743414" y="1141772"/>
            <a:ext cx="10930030" cy="5055219"/>
          </a:xfrm>
        </p:spPr>
        <p:txBody>
          <a:bodyPr>
            <a:normAutofit/>
          </a:bodyPr>
          <a:lstStyle/>
          <a:p>
            <a:pPr marL="355600" indent="-355600">
              <a:buClr>
                <a:srgbClr val="0077BC"/>
              </a:buClr>
              <a:buNone/>
            </a:pPr>
            <a:endParaRPr lang="sv-SE" sz="400" dirty="0">
              <a:solidFill>
                <a:srgbClr val="FF0000"/>
              </a:solidFill>
            </a:endParaRPr>
          </a:p>
          <a:p>
            <a:pPr marL="355600" indent="-355600">
              <a:buClr>
                <a:srgbClr val="0077BC"/>
              </a:buClr>
              <a:buFont typeface="Wingdings" panose="05000000000000000000" pitchFamily="2" charset="2"/>
              <a:buChar char="§"/>
            </a:pPr>
            <a:r>
              <a:rPr lang="sv-SE" sz="2400" dirty="0"/>
              <a:t>Bedömningen sker på en skala från utvecklingsområde till styrka.</a:t>
            </a:r>
          </a:p>
          <a:p>
            <a:pPr marL="355600" indent="-355600">
              <a:buClr>
                <a:srgbClr val="0077BC"/>
              </a:buClr>
              <a:buFont typeface="Wingdings" panose="05000000000000000000" pitchFamily="2" charset="2"/>
              <a:buChar char="§"/>
            </a:pPr>
            <a:r>
              <a:rPr lang="sv-SE" sz="2400" dirty="0"/>
              <a:t>Om medarbetaren bedöms ha ett </a:t>
            </a:r>
            <a:r>
              <a:rPr lang="sv-SE" sz="2400" b="1" dirty="0"/>
              <a:t>utvecklingsområde</a:t>
            </a:r>
            <a:r>
              <a:rPr lang="sv-SE" sz="2400" dirty="0"/>
              <a:t> i ett bedömningskriterium så ska det föras in på den individuella utvecklingsplanen där det bland annat anges vad som behöver förbättras/utvecklas, vilka förutsättningar som behövs och vilka aktiviteter som planeras.</a:t>
            </a:r>
          </a:p>
          <a:p>
            <a:pPr marL="355600" indent="-355600">
              <a:buClr>
                <a:srgbClr val="0077BC"/>
              </a:buClr>
              <a:buFont typeface="Wingdings" panose="05000000000000000000" pitchFamily="2" charset="2"/>
              <a:buChar char="§"/>
            </a:pPr>
            <a:r>
              <a:rPr lang="sv-SE" sz="2400" dirty="0"/>
              <a:t>Den individuella utvecklingsplanen ska följas upp genom samtal under året. </a:t>
            </a:r>
          </a:p>
          <a:p>
            <a:endParaRPr lang="sv-SE" sz="2400" dirty="0"/>
          </a:p>
          <a:p>
            <a:pPr marL="0" indent="0">
              <a:buNone/>
            </a:pPr>
            <a:endParaRPr lang="sv-SE" sz="2400" dirty="0"/>
          </a:p>
          <a:p>
            <a:pPr marL="0" indent="0">
              <a:buNone/>
            </a:pPr>
            <a:endParaRPr lang="sv-SE" sz="2400" dirty="0"/>
          </a:p>
          <a:p>
            <a:endParaRPr lang="sv-SE" sz="2400" dirty="0"/>
          </a:p>
        </p:txBody>
      </p:sp>
      <p:grpSp>
        <p:nvGrpSpPr>
          <p:cNvPr id="4" name="Grupp 3">
            <a:extLst>
              <a:ext uri="{FF2B5EF4-FFF2-40B4-BE49-F238E27FC236}">
                <a16:creationId xmlns:a16="http://schemas.microsoft.com/office/drawing/2014/main" id="{12382D55-3039-F139-A51D-8EAA0ADBBFD1}"/>
              </a:ext>
            </a:extLst>
          </p:cNvPr>
          <p:cNvGrpSpPr/>
          <p:nvPr/>
        </p:nvGrpSpPr>
        <p:grpSpPr>
          <a:xfrm>
            <a:off x="1484667" y="4846550"/>
            <a:ext cx="8782398" cy="869678"/>
            <a:chOff x="1271240" y="5754030"/>
            <a:chExt cx="8782398" cy="869678"/>
          </a:xfrm>
        </p:grpSpPr>
        <p:pic>
          <p:nvPicPr>
            <p:cNvPr id="8" name="Bildobjekt 7">
              <a:extLst>
                <a:ext uri="{FF2B5EF4-FFF2-40B4-BE49-F238E27FC236}">
                  <a16:creationId xmlns:a16="http://schemas.microsoft.com/office/drawing/2014/main" id="{D42E8725-AACC-6900-1366-A037DB427B7C}"/>
                </a:ext>
              </a:extLst>
            </p:cNvPr>
            <p:cNvPicPr>
              <a:picLocks noChangeAspect="1"/>
            </p:cNvPicPr>
            <p:nvPr/>
          </p:nvPicPr>
          <p:blipFill>
            <a:blip r:embed="rId3"/>
            <a:stretch>
              <a:fillRect/>
            </a:stretch>
          </p:blipFill>
          <p:spPr>
            <a:xfrm>
              <a:off x="1271240" y="5754030"/>
              <a:ext cx="8782398" cy="869678"/>
            </a:xfrm>
            <a:prstGeom prst="rect">
              <a:avLst/>
            </a:prstGeom>
          </p:spPr>
        </p:pic>
        <p:sp>
          <p:nvSpPr>
            <p:cNvPr id="9" name="textruta 8">
              <a:extLst>
                <a:ext uri="{FF2B5EF4-FFF2-40B4-BE49-F238E27FC236}">
                  <a16:creationId xmlns:a16="http://schemas.microsoft.com/office/drawing/2014/main" id="{63AEE2B0-D7E5-B5BB-96E7-ACF2832D5F91}"/>
                </a:ext>
              </a:extLst>
            </p:cNvPr>
            <p:cNvSpPr txBox="1"/>
            <p:nvPr/>
          </p:nvSpPr>
          <p:spPr>
            <a:xfrm>
              <a:off x="3636022" y="5927259"/>
              <a:ext cx="394310" cy="523220"/>
            </a:xfrm>
            <a:prstGeom prst="rect">
              <a:avLst/>
            </a:prstGeom>
            <a:noFill/>
          </p:spPr>
          <p:txBody>
            <a:bodyPr wrap="square" rtlCol="0">
              <a:spAutoFit/>
            </a:bodyPr>
            <a:lstStyle/>
            <a:p>
              <a:r>
                <a:rPr lang="sv-SE" sz="2800" b="1" dirty="0"/>
                <a:t>X</a:t>
              </a:r>
            </a:p>
          </p:txBody>
        </p:sp>
      </p:grpSp>
    </p:spTree>
    <p:extLst>
      <p:ext uri="{BB962C8B-B14F-4D97-AF65-F5344CB8AC3E}">
        <p14:creationId xmlns:p14="http://schemas.microsoft.com/office/powerpoint/2010/main" val="4077516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F61766-2380-4620-8EF7-00D2952207A0}"/>
              </a:ext>
            </a:extLst>
          </p:cNvPr>
          <p:cNvSpPr>
            <a:spLocks noGrp="1"/>
          </p:cNvSpPr>
          <p:nvPr>
            <p:ph type="title"/>
          </p:nvPr>
        </p:nvSpPr>
        <p:spPr/>
        <p:txBody>
          <a:bodyPr/>
          <a:lstStyle/>
          <a:p>
            <a:r>
              <a:rPr lang="sv-SE" dirty="0"/>
              <a:t>Hur sker bedömning?</a:t>
            </a:r>
          </a:p>
        </p:txBody>
      </p:sp>
      <p:sp>
        <p:nvSpPr>
          <p:cNvPr id="3" name="Platshållare för innehåll 2">
            <a:extLst>
              <a:ext uri="{FF2B5EF4-FFF2-40B4-BE49-F238E27FC236}">
                <a16:creationId xmlns:a16="http://schemas.microsoft.com/office/drawing/2014/main" id="{E45D7ED8-E427-480A-ABAE-870E99E5341A}"/>
              </a:ext>
            </a:extLst>
          </p:cNvPr>
          <p:cNvSpPr>
            <a:spLocks noGrp="1"/>
          </p:cNvSpPr>
          <p:nvPr>
            <p:ph idx="11"/>
          </p:nvPr>
        </p:nvSpPr>
        <p:spPr>
          <a:xfrm>
            <a:off x="1056000" y="1346428"/>
            <a:ext cx="10080000" cy="4816866"/>
          </a:xfrm>
        </p:spPr>
        <p:txBody>
          <a:bodyPr>
            <a:normAutofit/>
          </a:bodyPr>
          <a:lstStyle/>
          <a:p>
            <a:pPr marL="355600" indent="-355600">
              <a:buClr>
                <a:srgbClr val="0077BC"/>
              </a:buClr>
              <a:buFont typeface="Wingdings" panose="05000000000000000000" pitchFamily="2" charset="2"/>
              <a:buChar char="§"/>
            </a:pPr>
            <a:r>
              <a:rPr lang="sv-SE" sz="2400" dirty="0"/>
              <a:t>En bedömning som hamnar mitt på bedömningsskalan är en </a:t>
            </a:r>
            <a:r>
              <a:rPr lang="sv-SE" sz="2400" b="1" dirty="0"/>
              <a:t>god prestation. </a:t>
            </a:r>
            <a:r>
              <a:rPr lang="sv-SE" sz="2400" dirty="0"/>
              <a:t>Medarbetaren utför sitt arbete i överensstämmelse med bedömningskriteriet, har den </a:t>
            </a:r>
            <a:r>
              <a:rPr lang="sv-SE" sz="2400" b="1" dirty="0"/>
              <a:t>kompetens</a:t>
            </a:r>
            <a:r>
              <a:rPr lang="sv-SE" sz="2400" dirty="0"/>
              <a:t> som krävs och bör ha en god lönenivå.  </a:t>
            </a:r>
          </a:p>
          <a:p>
            <a:pPr marL="355600" indent="-355600">
              <a:buClr>
                <a:srgbClr val="0077BC"/>
              </a:buClr>
              <a:buNone/>
            </a:pPr>
            <a:endParaRPr lang="sv-SE" sz="2400" dirty="0"/>
          </a:p>
          <a:p>
            <a:pPr marL="0" indent="0">
              <a:buNone/>
            </a:pPr>
            <a:endParaRPr lang="sv-SE" sz="2400" dirty="0"/>
          </a:p>
          <a:p>
            <a:pPr marL="355600" indent="-355600">
              <a:buNone/>
            </a:pPr>
            <a:endParaRPr lang="sv-SE" sz="2400" dirty="0"/>
          </a:p>
          <a:p>
            <a:pPr marL="0" indent="0">
              <a:buNone/>
            </a:pPr>
            <a:endParaRPr lang="sv-SE" sz="2400" dirty="0"/>
          </a:p>
          <a:p>
            <a:pPr marL="0" indent="0">
              <a:buNone/>
            </a:pPr>
            <a:endParaRPr lang="sv-SE" dirty="0"/>
          </a:p>
        </p:txBody>
      </p:sp>
      <p:grpSp>
        <p:nvGrpSpPr>
          <p:cNvPr id="9" name="Grupp 8">
            <a:extLst>
              <a:ext uri="{FF2B5EF4-FFF2-40B4-BE49-F238E27FC236}">
                <a16:creationId xmlns:a16="http://schemas.microsoft.com/office/drawing/2014/main" id="{66E43D6C-3733-9024-7890-86703D6236E0}"/>
              </a:ext>
            </a:extLst>
          </p:cNvPr>
          <p:cNvGrpSpPr/>
          <p:nvPr/>
        </p:nvGrpSpPr>
        <p:grpSpPr>
          <a:xfrm>
            <a:off x="1752634" y="4184030"/>
            <a:ext cx="8686731" cy="584775"/>
            <a:chOff x="1293891" y="3429000"/>
            <a:chExt cx="8686731" cy="584775"/>
          </a:xfrm>
        </p:grpSpPr>
        <p:sp>
          <p:nvSpPr>
            <p:cNvPr id="5" name="textruta 4">
              <a:extLst>
                <a:ext uri="{FF2B5EF4-FFF2-40B4-BE49-F238E27FC236}">
                  <a16:creationId xmlns:a16="http://schemas.microsoft.com/office/drawing/2014/main" id="{EB89DE58-B4D2-45FF-A0C7-243084E0E564}"/>
                </a:ext>
              </a:extLst>
            </p:cNvPr>
            <p:cNvSpPr txBox="1"/>
            <p:nvPr/>
          </p:nvSpPr>
          <p:spPr>
            <a:xfrm>
              <a:off x="1293891" y="3515010"/>
              <a:ext cx="2237678" cy="369332"/>
            </a:xfrm>
            <a:prstGeom prst="rect">
              <a:avLst/>
            </a:prstGeom>
            <a:noFill/>
          </p:spPr>
          <p:txBody>
            <a:bodyPr wrap="square" rtlCol="0">
              <a:spAutoFit/>
            </a:bodyPr>
            <a:lstStyle/>
            <a:p>
              <a:r>
                <a:rPr lang="sv-SE" dirty="0"/>
                <a:t>Utvecklingsområde</a:t>
              </a:r>
            </a:p>
          </p:txBody>
        </p:sp>
        <p:sp>
          <p:nvSpPr>
            <p:cNvPr id="6" name="textruta 5">
              <a:extLst>
                <a:ext uri="{FF2B5EF4-FFF2-40B4-BE49-F238E27FC236}">
                  <a16:creationId xmlns:a16="http://schemas.microsoft.com/office/drawing/2014/main" id="{C6CCBECE-772D-4606-B088-52B9DB19584F}"/>
                </a:ext>
              </a:extLst>
            </p:cNvPr>
            <p:cNvSpPr txBox="1"/>
            <p:nvPr/>
          </p:nvSpPr>
          <p:spPr>
            <a:xfrm>
              <a:off x="9054441" y="3530549"/>
              <a:ext cx="926181" cy="369332"/>
            </a:xfrm>
            <a:prstGeom prst="rect">
              <a:avLst/>
            </a:prstGeom>
            <a:noFill/>
          </p:spPr>
          <p:txBody>
            <a:bodyPr wrap="square" rtlCol="0">
              <a:spAutoFit/>
            </a:bodyPr>
            <a:lstStyle/>
            <a:p>
              <a:r>
                <a:rPr lang="sv-SE" dirty="0"/>
                <a:t>Styrka</a:t>
              </a:r>
            </a:p>
          </p:txBody>
        </p:sp>
        <p:grpSp>
          <p:nvGrpSpPr>
            <p:cNvPr id="7" name="Grupp 6">
              <a:extLst>
                <a:ext uri="{FF2B5EF4-FFF2-40B4-BE49-F238E27FC236}">
                  <a16:creationId xmlns:a16="http://schemas.microsoft.com/office/drawing/2014/main" id="{3597976A-3C8C-9881-E145-A60F06187BE0}"/>
                </a:ext>
              </a:extLst>
            </p:cNvPr>
            <p:cNvGrpSpPr/>
            <p:nvPr/>
          </p:nvGrpSpPr>
          <p:grpSpPr>
            <a:xfrm>
              <a:off x="3468311" y="3429000"/>
              <a:ext cx="5586130" cy="584775"/>
              <a:chOff x="3468311" y="3429000"/>
              <a:chExt cx="5586130" cy="584775"/>
            </a:xfrm>
          </p:grpSpPr>
          <p:sp>
            <p:nvSpPr>
              <p:cNvPr id="4" name="Pil: höger 3">
                <a:extLst>
                  <a:ext uri="{FF2B5EF4-FFF2-40B4-BE49-F238E27FC236}">
                    <a16:creationId xmlns:a16="http://schemas.microsoft.com/office/drawing/2014/main" id="{32775767-7D15-4B93-9C53-B6A6C1B60867}"/>
                  </a:ext>
                </a:extLst>
              </p:cNvPr>
              <p:cNvSpPr/>
              <p:nvPr/>
            </p:nvSpPr>
            <p:spPr>
              <a:xfrm>
                <a:off x="3468311" y="3429000"/>
                <a:ext cx="5586130" cy="572430"/>
              </a:xfrm>
              <a:prstGeom prst="rightArrow">
                <a:avLst/>
              </a:prstGeom>
              <a:solidFill>
                <a:schemeClr val="accent1">
                  <a:lumMod val="60000"/>
                  <a:lumOff val="4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78875170-0BFF-475C-BFA9-0C6A26EB42F3}"/>
                  </a:ext>
                </a:extLst>
              </p:cNvPr>
              <p:cNvSpPr txBox="1"/>
              <p:nvPr/>
            </p:nvSpPr>
            <p:spPr>
              <a:xfrm>
                <a:off x="6064371" y="3429000"/>
                <a:ext cx="394010" cy="584775"/>
              </a:xfrm>
              <a:prstGeom prst="rect">
                <a:avLst/>
              </a:prstGeom>
              <a:noFill/>
            </p:spPr>
            <p:txBody>
              <a:bodyPr wrap="square" rtlCol="0">
                <a:spAutoFit/>
              </a:bodyPr>
              <a:lstStyle/>
              <a:p>
                <a:r>
                  <a:rPr lang="sv-SE" sz="3200" b="1" dirty="0"/>
                  <a:t>X</a:t>
                </a:r>
              </a:p>
            </p:txBody>
          </p:sp>
        </p:grpSp>
      </p:grpSp>
      <p:sp>
        <p:nvSpPr>
          <p:cNvPr id="10" name="Rektangel 9">
            <a:extLst>
              <a:ext uri="{FF2B5EF4-FFF2-40B4-BE49-F238E27FC236}">
                <a16:creationId xmlns:a16="http://schemas.microsoft.com/office/drawing/2014/main" id="{2A319ACF-6463-5413-35E2-6A54B736305C}"/>
              </a:ext>
            </a:extLst>
          </p:cNvPr>
          <p:cNvSpPr/>
          <p:nvPr/>
        </p:nvSpPr>
        <p:spPr>
          <a:xfrm>
            <a:off x="5943604" y="4803205"/>
            <a:ext cx="1553029" cy="340511"/>
          </a:xfrm>
          <a:prstGeom prst="rect">
            <a:avLst/>
          </a:prstGeom>
          <a:solidFill>
            <a:schemeClr val="bg1"/>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dirty="0">
                <a:solidFill>
                  <a:sysClr val="windowText" lastClr="000000"/>
                </a:solidFill>
              </a:rPr>
              <a:t>Kompetens</a:t>
            </a:r>
          </a:p>
        </p:txBody>
      </p:sp>
    </p:spTree>
    <p:extLst>
      <p:ext uri="{BB962C8B-B14F-4D97-AF65-F5344CB8AC3E}">
        <p14:creationId xmlns:p14="http://schemas.microsoft.com/office/powerpoint/2010/main" val="4266563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F61766-2380-4620-8EF7-00D2952207A0}"/>
              </a:ext>
            </a:extLst>
          </p:cNvPr>
          <p:cNvSpPr>
            <a:spLocks noGrp="1"/>
          </p:cNvSpPr>
          <p:nvPr>
            <p:ph type="title"/>
          </p:nvPr>
        </p:nvSpPr>
        <p:spPr/>
        <p:txBody>
          <a:bodyPr/>
          <a:lstStyle/>
          <a:p>
            <a:r>
              <a:rPr lang="sv-SE" dirty="0"/>
              <a:t>Hur sker bedömning?</a:t>
            </a:r>
          </a:p>
        </p:txBody>
      </p:sp>
      <p:sp>
        <p:nvSpPr>
          <p:cNvPr id="3" name="Platshållare för innehåll 2">
            <a:extLst>
              <a:ext uri="{FF2B5EF4-FFF2-40B4-BE49-F238E27FC236}">
                <a16:creationId xmlns:a16="http://schemas.microsoft.com/office/drawing/2014/main" id="{E45D7ED8-E427-480A-ABAE-870E99E5341A}"/>
              </a:ext>
            </a:extLst>
          </p:cNvPr>
          <p:cNvSpPr>
            <a:spLocks noGrp="1"/>
          </p:cNvSpPr>
          <p:nvPr>
            <p:ph idx="11"/>
          </p:nvPr>
        </p:nvSpPr>
        <p:spPr>
          <a:xfrm>
            <a:off x="1056000" y="1346428"/>
            <a:ext cx="10080000" cy="4816866"/>
          </a:xfrm>
        </p:spPr>
        <p:txBody>
          <a:bodyPr>
            <a:normAutofit/>
          </a:bodyPr>
          <a:lstStyle/>
          <a:p>
            <a:pPr>
              <a:buClr>
                <a:schemeClr val="accent1"/>
              </a:buClr>
              <a:buFont typeface="Wingdings" panose="05000000000000000000" pitchFamily="2" charset="2"/>
              <a:buChar char="§"/>
            </a:pPr>
            <a:r>
              <a:rPr lang="sv-SE" sz="2400" dirty="0"/>
              <a:t>Om en medarbetare bedöms ha </a:t>
            </a:r>
            <a:r>
              <a:rPr lang="sv-SE" sz="2400" b="1" dirty="0"/>
              <a:t>styrka</a:t>
            </a:r>
            <a:r>
              <a:rPr lang="sv-SE" sz="2400" dirty="0"/>
              <a:t> inom ett bedömningskriterium så behöver det tydligt framgå i chefens bedömning vad det är som skiljer sig jämfört med bedömningen av en normalt god prestation. </a:t>
            </a:r>
          </a:p>
          <a:p>
            <a:pPr marL="0" indent="0">
              <a:buNone/>
            </a:pPr>
            <a:endParaRPr lang="sv-SE" sz="2400" dirty="0"/>
          </a:p>
          <a:p>
            <a:pPr marL="0" indent="0">
              <a:buNone/>
            </a:pPr>
            <a:endParaRPr lang="sv-SE" dirty="0"/>
          </a:p>
        </p:txBody>
      </p:sp>
      <p:grpSp>
        <p:nvGrpSpPr>
          <p:cNvPr id="9" name="Grupp 8">
            <a:extLst>
              <a:ext uri="{FF2B5EF4-FFF2-40B4-BE49-F238E27FC236}">
                <a16:creationId xmlns:a16="http://schemas.microsoft.com/office/drawing/2014/main" id="{66E43D6C-3733-9024-7890-86703D6236E0}"/>
              </a:ext>
            </a:extLst>
          </p:cNvPr>
          <p:cNvGrpSpPr/>
          <p:nvPr/>
        </p:nvGrpSpPr>
        <p:grpSpPr>
          <a:xfrm>
            <a:off x="1548433" y="3754861"/>
            <a:ext cx="8686731" cy="594142"/>
            <a:chOff x="1293891" y="3407288"/>
            <a:chExt cx="8686731" cy="594142"/>
          </a:xfrm>
        </p:grpSpPr>
        <p:sp>
          <p:nvSpPr>
            <p:cNvPr id="5" name="textruta 4">
              <a:extLst>
                <a:ext uri="{FF2B5EF4-FFF2-40B4-BE49-F238E27FC236}">
                  <a16:creationId xmlns:a16="http://schemas.microsoft.com/office/drawing/2014/main" id="{EB89DE58-B4D2-45FF-A0C7-243084E0E564}"/>
                </a:ext>
              </a:extLst>
            </p:cNvPr>
            <p:cNvSpPr txBox="1"/>
            <p:nvPr/>
          </p:nvSpPr>
          <p:spPr>
            <a:xfrm>
              <a:off x="1293891" y="3515010"/>
              <a:ext cx="2237678" cy="369332"/>
            </a:xfrm>
            <a:prstGeom prst="rect">
              <a:avLst/>
            </a:prstGeom>
            <a:noFill/>
          </p:spPr>
          <p:txBody>
            <a:bodyPr wrap="square" rtlCol="0">
              <a:spAutoFit/>
            </a:bodyPr>
            <a:lstStyle/>
            <a:p>
              <a:r>
                <a:rPr lang="sv-SE" dirty="0"/>
                <a:t>Utvecklingsområde</a:t>
              </a:r>
            </a:p>
          </p:txBody>
        </p:sp>
        <p:sp>
          <p:nvSpPr>
            <p:cNvPr id="6" name="textruta 5">
              <a:extLst>
                <a:ext uri="{FF2B5EF4-FFF2-40B4-BE49-F238E27FC236}">
                  <a16:creationId xmlns:a16="http://schemas.microsoft.com/office/drawing/2014/main" id="{C6CCBECE-772D-4606-B088-52B9DB19584F}"/>
                </a:ext>
              </a:extLst>
            </p:cNvPr>
            <p:cNvSpPr txBox="1"/>
            <p:nvPr/>
          </p:nvSpPr>
          <p:spPr>
            <a:xfrm>
              <a:off x="9054441" y="3530549"/>
              <a:ext cx="926181" cy="369332"/>
            </a:xfrm>
            <a:prstGeom prst="rect">
              <a:avLst/>
            </a:prstGeom>
            <a:noFill/>
          </p:spPr>
          <p:txBody>
            <a:bodyPr wrap="square" rtlCol="0">
              <a:spAutoFit/>
            </a:bodyPr>
            <a:lstStyle/>
            <a:p>
              <a:r>
                <a:rPr lang="sv-SE" dirty="0"/>
                <a:t>Styrka</a:t>
              </a:r>
            </a:p>
          </p:txBody>
        </p:sp>
        <p:grpSp>
          <p:nvGrpSpPr>
            <p:cNvPr id="7" name="Grupp 6">
              <a:extLst>
                <a:ext uri="{FF2B5EF4-FFF2-40B4-BE49-F238E27FC236}">
                  <a16:creationId xmlns:a16="http://schemas.microsoft.com/office/drawing/2014/main" id="{3597976A-3C8C-9881-E145-A60F06187BE0}"/>
                </a:ext>
              </a:extLst>
            </p:cNvPr>
            <p:cNvGrpSpPr/>
            <p:nvPr/>
          </p:nvGrpSpPr>
          <p:grpSpPr>
            <a:xfrm>
              <a:off x="3468311" y="3407288"/>
              <a:ext cx="5586130" cy="594142"/>
              <a:chOff x="3468311" y="3407288"/>
              <a:chExt cx="5586130" cy="594142"/>
            </a:xfrm>
          </p:grpSpPr>
          <p:sp>
            <p:nvSpPr>
              <p:cNvPr id="4" name="Pil: höger 3">
                <a:extLst>
                  <a:ext uri="{FF2B5EF4-FFF2-40B4-BE49-F238E27FC236}">
                    <a16:creationId xmlns:a16="http://schemas.microsoft.com/office/drawing/2014/main" id="{32775767-7D15-4B93-9C53-B6A6C1B60867}"/>
                  </a:ext>
                </a:extLst>
              </p:cNvPr>
              <p:cNvSpPr/>
              <p:nvPr/>
            </p:nvSpPr>
            <p:spPr>
              <a:xfrm>
                <a:off x="3468311" y="3429000"/>
                <a:ext cx="5586130" cy="572430"/>
              </a:xfrm>
              <a:prstGeom prst="rightArrow">
                <a:avLst/>
              </a:prstGeom>
              <a:solidFill>
                <a:schemeClr val="accent1">
                  <a:lumMod val="60000"/>
                  <a:lumOff val="4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78875170-0BFF-475C-BFA9-0C6A26EB42F3}"/>
                  </a:ext>
                </a:extLst>
              </p:cNvPr>
              <p:cNvSpPr txBox="1"/>
              <p:nvPr/>
            </p:nvSpPr>
            <p:spPr>
              <a:xfrm>
                <a:off x="8324095" y="3407288"/>
                <a:ext cx="394010" cy="584775"/>
              </a:xfrm>
              <a:prstGeom prst="rect">
                <a:avLst/>
              </a:prstGeom>
              <a:noFill/>
            </p:spPr>
            <p:txBody>
              <a:bodyPr wrap="square" rtlCol="0">
                <a:spAutoFit/>
              </a:bodyPr>
              <a:lstStyle/>
              <a:p>
                <a:r>
                  <a:rPr lang="sv-SE" sz="3200" b="1" dirty="0"/>
                  <a:t>X</a:t>
                </a:r>
              </a:p>
            </p:txBody>
          </p:sp>
        </p:grpSp>
      </p:grpSp>
    </p:spTree>
    <p:extLst>
      <p:ext uri="{BB962C8B-B14F-4D97-AF65-F5344CB8AC3E}">
        <p14:creationId xmlns:p14="http://schemas.microsoft.com/office/powerpoint/2010/main" val="145600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79AF53-BB3F-4272-966C-B9514C025AFC}"/>
              </a:ext>
            </a:extLst>
          </p:cNvPr>
          <p:cNvSpPr>
            <a:spLocks noGrp="1"/>
          </p:cNvSpPr>
          <p:nvPr>
            <p:ph type="title"/>
          </p:nvPr>
        </p:nvSpPr>
        <p:spPr/>
        <p:txBody>
          <a:bodyPr/>
          <a:lstStyle/>
          <a:p>
            <a:r>
              <a:rPr lang="sv-SE" dirty="0"/>
              <a:t>Jag vet mitt uppdrag och vem jag är till för</a:t>
            </a:r>
          </a:p>
        </p:txBody>
      </p:sp>
      <p:sp>
        <p:nvSpPr>
          <p:cNvPr id="4" name="Platshållare för innehåll 3">
            <a:extLst>
              <a:ext uri="{FF2B5EF4-FFF2-40B4-BE49-F238E27FC236}">
                <a16:creationId xmlns:a16="http://schemas.microsoft.com/office/drawing/2014/main" id="{CBA0137B-2C84-7B94-C475-5B12A1A40E71}"/>
              </a:ext>
            </a:extLst>
          </p:cNvPr>
          <p:cNvSpPr>
            <a:spLocks noGrp="1"/>
          </p:cNvSpPr>
          <p:nvPr>
            <p:ph idx="11"/>
          </p:nvPr>
        </p:nvSpPr>
        <p:spPr>
          <a:xfrm>
            <a:off x="1056000" y="1219043"/>
            <a:ext cx="10080000" cy="4694394"/>
          </a:xfrm>
        </p:spPr>
        <p:txBody>
          <a:bodyPr>
            <a:normAutofit/>
          </a:bodyPr>
          <a:lstStyle/>
          <a:p>
            <a:pPr>
              <a:lnSpc>
                <a:spcPct val="115000"/>
              </a:lnSpc>
            </a:pPr>
            <a:r>
              <a:rPr lang="sv-SE" dirty="0">
                <a:solidFill>
                  <a:schemeClr val="tx1"/>
                </a:solidFill>
              </a:rPr>
              <a:t>Jag agerar utifrån en god kunskap om ekonomi, revision och patientsäkerhet, förstår hur verksamheten beskrivs i budget och redovisning och arbetar aktivt för en budget i balans. </a:t>
            </a:r>
          </a:p>
          <a:p>
            <a:pPr>
              <a:lnSpc>
                <a:spcPct val="115000"/>
              </a:lnSpc>
            </a:pPr>
            <a:r>
              <a:rPr lang="sv-SE" dirty="0">
                <a:solidFill>
                  <a:schemeClr val="tx1"/>
                </a:solidFill>
              </a:rPr>
              <a:t>Jag agerar utifrån en förståelse för de krav som ställs på den egna verksamheten och samspelar med andra interna/externa aktörer. Visar intresse för och driver frågor för att skapa mervärde för de vi är till för. </a:t>
            </a:r>
          </a:p>
          <a:p>
            <a:pPr>
              <a:lnSpc>
                <a:spcPct val="115000"/>
              </a:lnSpc>
            </a:pPr>
            <a:r>
              <a:rPr lang="sv-SE" dirty="0">
                <a:solidFill>
                  <a:schemeClr val="tx1"/>
                </a:solidFill>
              </a:rPr>
              <a:t>Jag arbetar aktivt för verksamhetens kompetensförsörjning.</a:t>
            </a:r>
          </a:p>
          <a:p>
            <a:pPr>
              <a:lnSpc>
                <a:spcPct val="115000"/>
              </a:lnSpc>
            </a:pPr>
            <a:r>
              <a:rPr lang="sv-SE" dirty="0">
                <a:solidFill>
                  <a:schemeClr val="tx1"/>
                </a:solidFill>
              </a:rPr>
              <a:t>Förhållningssätt gentemot medarbetare </a:t>
            </a:r>
          </a:p>
          <a:p>
            <a:pPr lvl="1">
              <a:lnSpc>
                <a:spcPct val="115000"/>
              </a:lnSpc>
            </a:pPr>
            <a:r>
              <a:rPr lang="sv-SE" sz="1600" dirty="0">
                <a:solidFill>
                  <a:schemeClr val="tx1"/>
                </a:solidFill>
              </a:rPr>
              <a:t>Jag är tillgänglig och tydlig. Uttrycker krav, förväntningar, mål och återkopplar. </a:t>
            </a:r>
          </a:p>
          <a:p>
            <a:pPr lvl="1">
              <a:lnSpc>
                <a:spcPct val="115000"/>
              </a:lnSpc>
            </a:pPr>
            <a:r>
              <a:rPr lang="sv-SE" sz="1600" dirty="0">
                <a:solidFill>
                  <a:schemeClr val="tx1"/>
                </a:solidFill>
              </a:rPr>
              <a:t>Visar uppskattning för medarbetarnas arbetsinsatser.</a:t>
            </a:r>
          </a:p>
          <a:p>
            <a:pPr lvl="1">
              <a:lnSpc>
                <a:spcPct val="115000"/>
              </a:lnSpc>
            </a:pPr>
            <a:r>
              <a:rPr lang="sv-SE" sz="1600" dirty="0">
                <a:solidFill>
                  <a:schemeClr val="tx1"/>
                </a:solidFill>
              </a:rPr>
              <a:t>Jag rådfrågar/samverkar berörda parter inför beslut</a:t>
            </a:r>
          </a:p>
          <a:p>
            <a:pPr lvl="1">
              <a:lnSpc>
                <a:spcPct val="115000"/>
              </a:lnSpc>
            </a:pPr>
            <a:r>
              <a:rPr lang="sv-SE" sz="1600" dirty="0">
                <a:solidFill>
                  <a:schemeClr val="tx1"/>
                </a:solidFill>
              </a:rPr>
              <a:t>Jag visar tilltro till medarbetare och delegerar. Skapar förutsättningar för att medarbetarna ska lyckas.</a:t>
            </a:r>
          </a:p>
          <a:p>
            <a:pPr marL="0" indent="0">
              <a:buNone/>
            </a:pPr>
            <a:endParaRPr lang="sv-SE" dirty="0"/>
          </a:p>
        </p:txBody>
      </p:sp>
      <p:pic>
        <p:nvPicPr>
          <p:cNvPr id="3" name="Bildobjekt 2">
            <a:extLst>
              <a:ext uri="{FF2B5EF4-FFF2-40B4-BE49-F238E27FC236}">
                <a16:creationId xmlns:a16="http://schemas.microsoft.com/office/drawing/2014/main" id="{15C7D8AD-67D2-542E-861B-7E9934D81874}"/>
              </a:ext>
            </a:extLst>
          </p:cNvPr>
          <p:cNvPicPr>
            <a:picLocks noChangeAspect="1"/>
          </p:cNvPicPr>
          <p:nvPr/>
        </p:nvPicPr>
        <p:blipFill>
          <a:blip r:embed="rId3"/>
          <a:stretch>
            <a:fillRect/>
          </a:stretch>
        </p:blipFill>
        <p:spPr>
          <a:xfrm>
            <a:off x="1741379" y="5757813"/>
            <a:ext cx="7915275" cy="523875"/>
          </a:xfrm>
          <a:prstGeom prst="rect">
            <a:avLst/>
          </a:prstGeom>
        </p:spPr>
      </p:pic>
      <p:sp>
        <p:nvSpPr>
          <p:cNvPr id="5" name="textruta 4">
            <a:extLst>
              <a:ext uri="{FF2B5EF4-FFF2-40B4-BE49-F238E27FC236}">
                <a16:creationId xmlns:a16="http://schemas.microsoft.com/office/drawing/2014/main" id="{4B77E2ED-8963-5A2D-B47F-2140EC154F50}"/>
              </a:ext>
            </a:extLst>
          </p:cNvPr>
          <p:cNvSpPr txBox="1"/>
          <p:nvPr/>
        </p:nvSpPr>
        <p:spPr>
          <a:xfrm>
            <a:off x="5938344" y="5835084"/>
            <a:ext cx="504497" cy="369332"/>
          </a:xfrm>
          <a:prstGeom prst="rect">
            <a:avLst/>
          </a:prstGeom>
          <a:noFill/>
        </p:spPr>
        <p:txBody>
          <a:bodyPr wrap="square" rtlCol="0">
            <a:spAutoFit/>
          </a:bodyPr>
          <a:lstStyle/>
          <a:p>
            <a:r>
              <a:rPr lang="sv-SE" dirty="0"/>
              <a:t>X</a:t>
            </a:r>
          </a:p>
        </p:txBody>
      </p:sp>
      <p:sp>
        <p:nvSpPr>
          <p:cNvPr id="6" name="textruta 5">
            <a:extLst>
              <a:ext uri="{FF2B5EF4-FFF2-40B4-BE49-F238E27FC236}">
                <a16:creationId xmlns:a16="http://schemas.microsoft.com/office/drawing/2014/main" id="{58781395-8620-B026-0618-E46BB3C417EA}"/>
              </a:ext>
            </a:extLst>
          </p:cNvPr>
          <p:cNvSpPr txBox="1"/>
          <p:nvPr/>
        </p:nvSpPr>
        <p:spPr>
          <a:xfrm>
            <a:off x="5591503" y="6281687"/>
            <a:ext cx="1376856" cy="338554"/>
          </a:xfrm>
          <a:prstGeom prst="rect">
            <a:avLst/>
          </a:prstGeom>
          <a:noFill/>
        </p:spPr>
        <p:txBody>
          <a:bodyPr wrap="square" rtlCol="0">
            <a:spAutoFit/>
          </a:bodyPr>
          <a:lstStyle/>
          <a:p>
            <a:r>
              <a:rPr lang="sv-SE" sz="1600" dirty="0"/>
              <a:t>Kompetens</a:t>
            </a:r>
          </a:p>
        </p:txBody>
      </p:sp>
    </p:spTree>
    <p:extLst>
      <p:ext uri="{BB962C8B-B14F-4D97-AF65-F5344CB8AC3E}">
        <p14:creationId xmlns:p14="http://schemas.microsoft.com/office/powerpoint/2010/main" val="242762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79AF53-BB3F-4272-966C-B9514C025AFC}"/>
              </a:ext>
            </a:extLst>
          </p:cNvPr>
          <p:cNvSpPr>
            <a:spLocks noGrp="1"/>
          </p:cNvSpPr>
          <p:nvPr>
            <p:ph type="title"/>
          </p:nvPr>
        </p:nvSpPr>
        <p:spPr/>
        <p:txBody>
          <a:bodyPr>
            <a:normAutofit fontScale="90000"/>
          </a:bodyPr>
          <a:lstStyle/>
          <a:p>
            <a:r>
              <a:rPr lang="sv-SE" dirty="0"/>
              <a:t>I alla mina möten och uppgifter – jag bryr mig</a:t>
            </a:r>
          </a:p>
        </p:txBody>
      </p:sp>
      <p:sp>
        <p:nvSpPr>
          <p:cNvPr id="4" name="Platshållare för innehåll 3">
            <a:extLst>
              <a:ext uri="{FF2B5EF4-FFF2-40B4-BE49-F238E27FC236}">
                <a16:creationId xmlns:a16="http://schemas.microsoft.com/office/drawing/2014/main" id="{17A695A6-EF2C-D460-60A7-29A0B83986FF}"/>
              </a:ext>
            </a:extLst>
          </p:cNvPr>
          <p:cNvSpPr>
            <a:spLocks noGrp="1"/>
          </p:cNvSpPr>
          <p:nvPr>
            <p:ph idx="11"/>
          </p:nvPr>
        </p:nvSpPr>
        <p:spPr>
          <a:xfrm>
            <a:off x="1056000" y="1219043"/>
            <a:ext cx="10080000" cy="4694394"/>
          </a:xfrm>
        </p:spPr>
        <p:txBody>
          <a:bodyPr>
            <a:normAutofit fontScale="92500"/>
          </a:bodyPr>
          <a:lstStyle/>
          <a:p>
            <a:pPr>
              <a:lnSpc>
                <a:spcPct val="115000"/>
              </a:lnSpc>
            </a:pPr>
            <a:r>
              <a:rPr lang="sv-SE" dirty="0">
                <a:solidFill>
                  <a:schemeClr val="tx1"/>
                </a:solidFill>
              </a:rPr>
              <a:t>Jag agerar på ett lugnt och stabilt sätt i möten och kan agera</a:t>
            </a:r>
            <a:r>
              <a:rPr lang="sv-SE" i="1" dirty="0">
                <a:solidFill>
                  <a:schemeClr val="tx1"/>
                </a:solidFill>
              </a:rPr>
              <a:t> </a:t>
            </a:r>
            <a:r>
              <a:rPr lang="sv-SE" dirty="0">
                <a:solidFill>
                  <a:schemeClr val="tx1"/>
                </a:solidFill>
              </a:rPr>
              <a:t>övertygande och tillitsfullt</a:t>
            </a:r>
            <a:r>
              <a:rPr lang="sv-SE" i="1" dirty="0">
                <a:solidFill>
                  <a:schemeClr val="tx1"/>
                </a:solidFill>
              </a:rPr>
              <a:t> </a:t>
            </a:r>
            <a:r>
              <a:rPr lang="sv-SE" dirty="0">
                <a:solidFill>
                  <a:schemeClr val="tx1"/>
                </a:solidFill>
              </a:rPr>
              <a:t>i såväl informella som i formella situationer samt i utsatta lägen. </a:t>
            </a:r>
          </a:p>
          <a:p>
            <a:pPr>
              <a:lnSpc>
                <a:spcPct val="115000"/>
              </a:lnSpc>
            </a:pPr>
            <a:r>
              <a:rPr lang="sv-SE" dirty="0">
                <a:solidFill>
                  <a:schemeClr val="tx1"/>
                </a:solidFill>
              </a:rPr>
              <a:t>Jag skapar en trygg miljö där mina medarbetare också vågar uttrycka sina åsikter och be om hjälp.</a:t>
            </a:r>
          </a:p>
          <a:p>
            <a:pPr>
              <a:lnSpc>
                <a:spcPct val="115000"/>
              </a:lnSpc>
            </a:pPr>
            <a:r>
              <a:rPr lang="sv-SE" dirty="0">
                <a:solidFill>
                  <a:schemeClr val="tx1"/>
                </a:solidFill>
              </a:rPr>
              <a:t>Jag står för mina åsikter och förmedlar obekväma budskap </a:t>
            </a:r>
            <a:r>
              <a:rPr lang="sv-SE" dirty="0" err="1">
                <a:solidFill>
                  <a:schemeClr val="tx1"/>
                </a:solidFill>
              </a:rPr>
              <a:t>situationsanpassat</a:t>
            </a:r>
            <a:r>
              <a:rPr lang="sv-SE" dirty="0">
                <a:solidFill>
                  <a:schemeClr val="tx1"/>
                </a:solidFill>
              </a:rPr>
              <a:t>, på ett klokt sätt, när det behövs. </a:t>
            </a:r>
          </a:p>
          <a:p>
            <a:pPr>
              <a:lnSpc>
                <a:spcPct val="115000"/>
              </a:lnSpc>
              <a:spcAft>
                <a:spcPts val="800"/>
              </a:spcAft>
            </a:pPr>
            <a:r>
              <a:rPr lang="sv-SE" dirty="0">
                <a:solidFill>
                  <a:schemeClr val="tx1"/>
                </a:solidFill>
              </a:rPr>
              <a:t>Jag tar hänsyn till olika informationskällor och perspektiv för att hålla mig uppdaterad med omvärlden, skapar och upprätthåller relevanta nätverk och upptäcker möjligheter till övergripande samarbeten. </a:t>
            </a:r>
          </a:p>
          <a:p>
            <a:pPr>
              <a:lnSpc>
                <a:spcPct val="115000"/>
              </a:lnSpc>
              <a:spcAft>
                <a:spcPts val="800"/>
              </a:spcAft>
            </a:pPr>
            <a:r>
              <a:rPr lang="sv-SE" dirty="0">
                <a:solidFill>
                  <a:schemeClr val="tx1"/>
                </a:solidFill>
              </a:rPr>
              <a:t>Jag är en god ambassadör för min verksamhet och marknadsför min arbetsgivare aktivt.</a:t>
            </a:r>
          </a:p>
          <a:p>
            <a:pPr>
              <a:lnSpc>
                <a:spcPct val="115000"/>
              </a:lnSpc>
              <a:spcAft>
                <a:spcPts val="800"/>
              </a:spcAft>
            </a:pPr>
            <a:r>
              <a:rPr lang="sv-SE" dirty="0">
                <a:solidFill>
                  <a:schemeClr val="tx1"/>
                </a:solidFill>
              </a:rPr>
              <a:t>Jag är positiv till inkommande synpunkter från såväl patienter som närstående och använder synpunkterna för att utveckla och förbättra verksamheten.</a:t>
            </a:r>
          </a:p>
        </p:txBody>
      </p:sp>
      <p:pic>
        <p:nvPicPr>
          <p:cNvPr id="3" name="Bildobjekt 2">
            <a:extLst>
              <a:ext uri="{FF2B5EF4-FFF2-40B4-BE49-F238E27FC236}">
                <a16:creationId xmlns:a16="http://schemas.microsoft.com/office/drawing/2014/main" id="{BDAA2731-1D22-2969-6BBC-BDF6E837F8D5}"/>
              </a:ext>
            </a:extLst>
          </p:cNvPr>
          <p:cNvPicPr>
            <a:picLocks noChangeAspect="1"/>
          </p:cNvPicPr>
          <p:nvPr/>
        </p:nvPicPr>
        <p:blipFill>
          <a:blip r:embed="rId3"/>
          <a:stretch>
            <a:fillRect/>
          </a:stretch>
        </p:blipFill>
        <p:spPr>
          <a:xfrm>
            <a:off x="1662992" y="5986103"/>
            <a:ext cx="7915275" cy="523875"/>
          </a:xfrm>
          <a:prstGeom prst="rect">
            <a:avLst/>
          </a:prstGeom>
        </p:spPr>
      </p:pic>
      <p:sp>
        <p:nvSpPr>
          <p:cNvPr id="6" name="textruta 5">
            <a:extLst>
              <a:ext uri="{FF2B5EF4-FFF2-40B4-BE49-F238E27FC236}">
                <a16:creationId xmlns:a16="http://schemas.microsoft.com/office/drawing/2014/main" id="{66E598BB-31E8-4E52-F042-CB4DECBF4FF5}"/>
              </a:ext>
            </a:extLst>
          </p:cNvPr>
          <p:cNvSpPr txBox="1"/>
          <p:nvPr/>
        </p:nvSpPr>
        <p:spPr>
          <a:xfrm>
            <a:off x="5843751" y="6063374"/>
            <a:ext cx="504497" cy="369332"/>
          </a:xfrm>
          <a:prstGeom prst="rect">
            <a:avLst/>
          </a:prstGeom>
          <a:noFill/>
        </p:spPr>
        <p:txBody>
          <a:bodyPr wrap="square" rtlCol="0">
            <a:spAutoFit/>
          </a:bodyPr>
          <a:lstStyle/>
          <a:p>
            <a:r>
              <a:rPr lang="sv-SE" dirty="0"/>
              <a:t>X</a:t>
            </a:r>
          </a:p>
        </p:txBody>
      </p:sp>
      <p:sp>
        <p:nvSpPr>
          <p:cNvPr id="7" name="textruta 6">
            <a:extLst>
              <a:ext uri="{FF2B5EF4-FFF2-40B4-BE49-F238E27FC236}">
                <a16:creationId xmlns:a16="http://schemas.microsoft.com/office/drawing/2014/main" id="{2C23A7AB-E15B-CA67-0A69-3BBBC177C0E4}"/>
              </a:ext>
            </a:extLst>
          </p:cNvPr>
          <p:cNvSpPr txBox="1"/>
          <p:nvPr/>
        </p:nvSpPr>
        <p:spPr>
          <a:xfrm>
            <a:off x="5528441" y="6413367"/>
            <a:ext cx="1376856" cy="338554"/>
          </a:xfrm>
          <a:prstGeom prst="rect">
            <a:avLst/>
          </a:prstGeom>
          <a:noFill/>
        </p:spPr>
        <p:txBody>
          <a:bodyPr wrap="square" rtlCol="0">
            <a:spAutoFit/>
          </a:bodyPr>
          <a:lstStyle/>
          <a:p>
            <a:r>
              <a:rPr lang="sv-SE" sz="1600" dirty="0"/>
              <a:t>Kompetens</a:t>
            </a:r>
          </a:p>
        </p:txBody>
      </p:sp>
    </p:spTree>
    <p:extLst>
      <p:ext uri="{BB962C8B-B14F-4D97-AF65-F5344CB8AC3E}">
        <p14:creationId xmlns:p14="http://schemas.microsoft.com/office/powerpoint/2010/main" val="1369828422"/>
      </p:ext>
    </p:extLst>
  </p:cSld>
  <p:clrMapOvr>
    <a:masterClrMapping/>
  </p:clrMapOvr>
</p:sld>
</file>

<file path=ppt/theme/theme1.xml><?xml version="1.0" encoding="utf-8"?>
<a:theme xmlns:a="http://schemas.openxmlformats.org/drawingml/2006/main" name="Göteborgs Stad – 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E8C2CDE9-A372-4318-9364-2653876224BF}" vid="{3A6B54F0-68F7-4DD6-93BC-770E5F145525}"/>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E8C2CDE9-A372-4318-9364-2653876224BF}" vid="{EEB67F67-F756-4687-8A7F-E9CE7BFCAAC1}"/>
    </a:ext>
  </a:extLst>
</a:theme>
</file>

<file path=ppt/theme/theme3.xml><?xml version="1.0" encoding="utf-8"?>
<a:theme xmlns:a="http://schemas.openxmlformats.org/drawingml/2006/main" name="Göteborgs Stad – Röd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E8C2CDE9-A372-4318-9364-2653876224BF}" vid="{E350738D-2F23-4A66-8E07-539029966823}"/>
    </a:ext>
  </a:extLst>
</a:theme>
</file>

<file path=ppt/theme/theme4.xml><?xml version="1.0" encoding="utf-8"?>
<a:theme xmlns:a="http://schemas.openxmlformats.org/drawingml/2006/main" name="Göteborgs Stad – Turkos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E8C2CDE9-A372-4318-9364-2653876224BF}" vid="{1892649E-0CF4-4A81-B303-03DC124E9C0D}"/>
    </a:ext>
  </a:extLst>
</a:theme>
</file>

<file path=ppt/theme/theme5.xml><?xml version="1.0" encoding="utf-8"?>
<a:theme xmlns:a="http://schemas.openxmlformats.org/drawingml/2006/main" name="Göteborgs Stad – Ros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E8C2CDE9-A372-4318-9364-2653876224BF}" vid="{50D7DE75-A9CC-4C3A-A088-9F0E23B7F518}"/>
    </a:ext>
  </a:extLst>
</a:theme>
</file>

<file path=ppt/theme/theme6.xml><?xml version="1.0" encoding="utf-8"?>
<a:theme xmlns:a="http://schemas.openxmlformats.org/drawingml/2006/main" name="Göteborgs Stad – Grön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E8C2CDE9-A372-4318-9364-2653876224BF}" vid="{B295FE3C-BB9E-4D99-AA6B-72CA81C52049}"/>
    </a:ext>
  </a:extLst>
</a:theme>
</file>

<file path=ppt/theme/theme7.xml><?xml version="1.0" encoding="utf-8"?>
<a:theme xmlns:a="http://schemas.openxmlformats.org/drawingml/2006/main" name="Göteborgs Stad – Lil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E8C2CDE9-A372-4318-9364-2653876224BF}" vid="{75DD0039-48A7-4254-A802-60C3819E21A3}"/>
    </a:ext>
  </a:extLst>
</a:theme>
</file>

<file path=ppt/theme/theme8.xml><?xml version="1.0" encoding="utf-8"?>
<a:theme xmlns:a="http://schemas.openxmlformats.org/drawingml/2006/main" name="Göteborgs Stad – Gul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E8C2CDE9-A372-4318-9364-2653876224BF}" vid="{A1304CDE-75EC-47CC-876A-893BE679249B}"/>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1FE3196CF7D4644ADC2CAE7A232E9FF" ma:contentTypeVersion="16" ma:contentTypeDescription="Skapa ett nytt dokument." ma:contentTypeScope="" ma:versionID="f37b237ff17ee0ef4643e0649ca4f1d8">
  <xsd:schema xmlns:xsd="http://www.w3.org/2001/XMLSchema" xmlns:xs="http://www.w3.org/2001/XMLSchema" xmlns:p="http://schemas.microsoft.com/office/2006/metadata/properties" xmlns:ns2="94c8eb14-a4db-4a67-bc76-fb62c2b91e8a" xmlns:ns3="cdff4c54-b6d4-4350-bf6d-a35c541f79a9" targetNamespace="http://schemas.microsoft.com/office/2006/metadata/properties" ma:root="true" ma:fieldsID="340e424e4a5e0733dd1d88b6777a3291" ns2:_="" ns3:_="">
    <xsd:import namespace="94c8eb14-a4db-4a67-bc76-fb62c2b91e8a"/>
    <xsd:import namespace="cdff4c54-b6d4-4350-bf6d-a35c541f79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c8eb14-a4db-4a67-bc76-fb62c2b91e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ff4c54-b6d4-4350-bf6d-a35c541f79a9"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element name="TaxCatchAll" ma:index="18" nillable="true" ma:displayName="Taxonomy Catch All Column" ma:hidden="true" ma:list="{16e38ab2-f53c-4ca0-a460-d3f4a32b4b24}" ma:internalName="TaxCatchAll" ma:showField="CatchAllData" ma:web="cdff4c54-b6d4-4350-bf6d-a35c541f79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94c8eb14-a4db-4a67-bc76-fb62c2b91e8a" xsi:nil="true"/>
    <lcf76f155ced4ddcb4097134ff3c332f xmlns="94c8eb14-a4db-4a67-bc76-fb62c2b91e8a">
      <Terms xmlns="http://schemas.microsoft.com/office/infopath/2007/PartnerControls"/>
    </lcf76f155ced4ddcb4097134ff3c332f>
    <TaxCatchAll xmlns="cdff4c54-b6d4-4350-bf6d-a35c541f79a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F3C48C-3FCE-4CD7-9E27-024D85CC7C51}"/>
</file>

<file path=customXml/itemProps2.xml><?xml version="1.0" encoding="utf-8"?>
<ds:datastoreItem xmlns:ds="http://schemas.openxmlformats.org/officeDocument/2006/customXml" ds:itemID="{F8EE0431-363B-4AE3-B851-3C05125B0A1D}">
  <ds:schemaRefs>
    <ds:schemaRef ds:uri="http://schemas.openxmlformats.org/package/2006/metadata/core-properties"/>
    <ds:schemaRef ds:uri="94c8eb14-a4db-4a67-bc76-fb62c2b91e8a"/>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cdff4c54-b6d4-4350-bf6d-a35c541f79a9"/>
    <ds:schemaRef ds:uri="http://www.w3.org/XML/1998/namespace"/>
    <ds:schemaRef ds:uri="http://purl.org/dc/dcmitype/"/>
  </ds:schemaRefs>
</ds:datastoreItem>
</file>

<file path=customXml/itemProps3.xml><?xml version="1.0" encoding="utf-8"?>
<ds:datastoreItem xmlns:ds="http://schemas.openxmlformats.org/officeDocument/2006/customXml" ds:itemID="{099D2BB2-80C6-4BAE-8956-73A9441C8A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1182</Words>
  <Application>Microsoft Office PowerPoint</Application>
  <PresentationFormat>Bredbild</PresentationFormat>
  <Paragraphs>128</Paragraphs>
  <Slides>14</Slides>
  <Notes>13</Notes>
  <HiddenSlides>0</HiddenSlides>
  <MMClips>0</MMClips>
  <ScaleCrop>false</ScaleCrop>
  <HeadingPairs>
    <vt:vector size="6" baseType="variant">
      <vt:variant>
        <vt:lpstr>Använt teckensnitt</vt:lpstr>
      </vt:variant>
      <vt:variant>
        <vt:i4>5</vt:i4>
      </vt:variant>
      <vt:variant>
        <vt:lpstr>Tema</vt:lpstr>
      </vt:variant>
      <vt:variant>
        <vt:i4>8</vt:i4>
      </vt:variant>
      <vt:variant>
        <vt:lpstr>Bildrubriker</vt:lpstr>
      </vt:variant>
      <vt:variant>
        <vt:i4>14</vt:i4>
      </vt:variant>
    </vt:vector>
  </HeadingPairs>
  <TitlesOfParts>
    <vt:vector size="27" baseType="lpstr">
      <vt:lpstr>Arial</vt:lpstr>
      <vt:lpstr>Arial Black</vt:lpstr>
      <vt:lpstr>Calibri</vt:lpstr>
      <vt:lpstr>Times New Roman</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Verksamhetsanpassade bedömningskriterier för enhetschef</vt:lpstr>
      <vt:lpstr>Introduktion till bildspelet</vt:lpstr>
      <vt:lpstr>Varför använder vi bedömningskriterier?</vt:lpstr>
      <vt:lpstr>Varför nya bedömningskriterier?</vt:lpstr>
      <vt:lpstr>Hur sker bedömning?</vt:lpstr>
      <vt:lpstr>Hur sker bedömning?</vt:lpstr>
      <vt:lpstr>Hur sker bedömning?</vt:lpstr>
      <vt:lpstr>Jag vet mitt uppdrag och vem jag är till för</vt:lpstr>
      <vt:lpstr>I alla mina möten och uppgifter – jag bryr mig</vt:lpstr>
      <vt:lpstr>Jag arbetar tillsammans med andra</vt:lpstr>
      <vt:lpstr>Jag tänker nytt</vt:lpstr>
      <vt:lpstr>Jag arbetar strukturerat och effektivt</vt:lpstr>
      <vt:lpstr>Hantering av dokumentet - bedömningskriterier </vt:lpstr>
      <vt:lpstr>Erika Olsson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16:9</dc:title>
  <dc:creator/>
  <cp:lastModifiedBy/>
  <cp:revision>31</cp:revision>
  <dcterms:created xsi:type="dcterms:W3CDTF">2018-09-13T15:17:52Z</dcterms:created>
  <dcterms:modified xsi:type="dcterms:W3CDTF">2024-08-27T07:34:14Z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0x010100B7D09D1E292C184A8F293970A95F325F</vt:lpwstr>
  </property>
  <property fmtid="{D5CDD505-2E9C-101B-9397-08002B2CF9AE}" pid="3" name="Order">
    <vt:r8>71400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